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11" r:id="rId3"/>
    <p:sldId id="258" r:id="rId4"/>
    <p:sldId id="260" r:id="rId5"/>
    <p:sldId id="259" r:id="rId6"/>
    <p:sldId id="261" r:id="rId7"/>
    <p:sldId id="357" r:id="rId8"/>
    <p:sldId id="319" r:id="rId9"/>
    <p:sldId id="320" r:id="rId10"/>
    <p:sldId id="321" r:id="rId11"/>
    <p:sldId id="301" r:id="rId12"/>
    <p:sldId id="288" r:id="rId13"/>
    <p:sldId id="299" r:id="rId14"/>
    <p:sldId id="300" r:id="rId15"/>
    <p:sldId id="290" r:id="rId16"/>
    <p:sldId id="289" r:id="rId17"/>
    <p:sldId id="293" r:id="rId18"/>
    <p:sldId id="265" r:id="rId19"/>
    <p:sldId id="278" r:id="rId20"/>
    <p:sldId id="275" r:id="rId21"/>
    <p:sldId id="276" r:id="rId22"/>
    <p:sldId id="277" r:id="rId23"/>
    <p:sldId id="302" r:id="rId24"/>
    <p:sldId id="317" r:id="rId25"/>
    <p:sldId id="313" r:id="rId26"/>
    <p:sldId id="315" r:id="rId27"/>
    <p:sldId id="314" r:id="rId28"/>
    <p:sldId id="285" r:id="rId29"/>
    <p:sldId id="303" r:id="rId30"/>
    <p:sldId id="295" r:id="rId31"/>
    <p:sldId id="304" r:id="rId32"/>
    <p:sldId id="305" r:id="rId33"/>
    <p:sldId id="306" r:id="rId34"/>
    <p:sldId id="316" r:id="rId35"/>
    <p:sldId id="355" r:id="rId3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5635"/>
    <a:srgbClr val="2BA55A"/>
    <a:srgbClr val="154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-65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14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B10EB-5363-974D-93CC-BE477137BFE2}" type="datetimeFigureOut">
              <a:rPr lang="es-ES_tradnl" smtClean="0"/>
              <a:t>14/09/19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7E908-13EC-C749-AB35-14D4FA510F7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370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E908-13EC-C749-AB35-14D4FA510F7A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317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E908-13EC-C749-AB35-14D4FA510F7A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527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E908-13EC-C749-AB35-14D4FA510F7A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194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E908-13EC-C749-AB35-14D4FA510F7A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297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E908-13EC-C749-AB35-14D4FA510F7A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5518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E908-13EC-C749-AB35-14D4FA510F7A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3894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E908-13EC-C749-AB35-14D4FA510F7A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1040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E908-13EC-C749-AB35-14D4FA510F7A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219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5F15589-86E5-4D09-9E0B-32789655C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45F8912-F92E-4521-B3E4-4C4A0DDA3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C59FB5A-BA75-4938-B810-0D41B6B0B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56F4BDC-4697-4622-9745-1E7E5F6F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22DBCC7-C572-4A80-A86A-683B8729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4834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E5489F-7661-4937-A86A-2258FEF4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90049C4D-AC5E-4624-AA95-CBC183365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827F9F9-39E4-4D44-BA14-A79DE24E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4A7BEB2-36D3-42BA-9AB1-249471F1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C9F5E6B-026D-4C19-9A31-D2B936D3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254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F84241D-B2E5-4314-B3E5-0C2027E8A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13D1D099-ABA2-43A9-BBC2-985EA1DEF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589C1B7-B2E2-476A-90A7-E287B228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1930750-F858-4C5E-B547-8C671B03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D1799E1-EF20-44D3-855D-23CE8787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892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9157DD3-B573-4A80-B2F2-749EC4B3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43FA378F-FBF9-4572-BD9C-3A69980D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8CF39AA-48BD-4C15-A32C-874010C8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E171613-CDD0-4C04-80E9-6CF9AA046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5B240A4-9E50-4ADD-8524-A5B94232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089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58C75BC-D806-48BB-8004-5BF771073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D2D6FE15-A954-4450-8CC7-42F877D1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D2D3877-5AAA-4727-8FF3-A2B467D6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65AAB0A-83DC-49E6-9126-E9C5C00D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F6DD740-4AF5-435D-87C9-676A6DD0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839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575606-8733-46C5-9F5E-A0DD9218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B05E2DE1-E4A5-4603-A31C-32611A6E2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947A298F-115C-4597-8A59-C18FAA379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245C397-A389-4AA7-9E8D-5491DCD9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D68F515E-222D-4D13-A269-47000E71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D65818A0-3389-45EC-A05A-B60BD2D0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439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AF1D8CB-B14E-4865-9C36-29C58BBC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B2C36C55-3BF8-4B1F-AB8C-BD84991F4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F81F0039-4F5D-4F27-852D-30FA606DA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B4BB97ED-9D67-4D22-8A36-6332FF407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BE2EB1FA-E90A-44EF-B14B-8AA6C88B6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BF652256-7BA0-4C7C-9AEB-22383AC2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89D05E2E-A1C7-4516-A3D6-73548E9B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FAF02FE8-6A47-4A9A-AF0D-AA64EDE1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586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1734F22-1E93-42C4-B7E4-3EE686BA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F76BCFEA-694D-422B-9FDF-70AD8989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7DB5333F-E746-4523-9473-D2EDF7A7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D3A40938-7E42-426D-968D-0AD5BEF2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861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074EC079-B925-48DA-B36D-9EFAFEA57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49A2C55F-4F2E-4B14-B984-CA6E7FB1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D2DB95C3-D100-400B-A7DB-23016C4A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403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9F5C167-90CE-484F-B46E-62D2F70E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3E4B9F3-BBE0-4BFD-9CC0-9F23A32A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E229FEB-29B0-444E-BF90-85ED46F2D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34F62241-6B35-4B85-9CF9-0ACA89D7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1C997D1-A530-4E2A-B91B-9302480F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671CBDA-5481-4BE0-9F93-6B002BC9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874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9D99D78-2487-4F4C-A992-C093A095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24EC0142-F5B0-4BE0-904A-53BBB62CC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96FF222D-DB4C-476E-B316-A0F365B71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A15F0EB7-7926-4259-9799-FD641333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A1370F0-3160-498D-939F-03C1CECA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71AF2F4-2233-4D15-B6BB-C8269039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550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412E7E41-2903-4206-8001-361AC2D8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8C68755D-E724-495D-8F02-97B520096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F862BF5-0AFC-4299-9CC1-692DD29CA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7F7-203D-42C5-8516-575EDEF0EF0D}" type="datetimeFigureOut">
              <a:rPr lang="es-PE" smtClean="0"/>
              <a:t>14/09/19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797665F-AF64-4D87-B618-DAF54B15D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6B7C2CA-6C9A-4A52-8E62-FC9F26533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2F201-F79A-4743-9FD6-766B9E61911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617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wt.io/" TargetMode="External"/><Relationship Id="rId4" Type="http://schemas.openxmlformats.org/officeDocument/2006/relationships/hyperlink" Target="https://www.getpostman.com/downloa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hyperlink" Target="https://securitydev.digital.interbank.pe/oauth/authorize" TargetMode="External"/><Relationship Id="rId6" Type="http://schemas.openxmlformats.org/officeDocument/2006/relationships/hyperlink" Target="https://securitydev.digital.interbank.pe/oauth/authorize?response_type=code&amp;client_id=%7B%7BAPPLICATION-ID%7D%7D&amp;scope=token:subscription&amp;state=foo&amp;redirect_uri=https://interbank.p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interbank.pe/?code=hJ8GLGCvyNguctR10RY6&amp;state=foo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man.com/collections/79db74e5ea23463000ea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portaldev.digital.interbank.p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ECDF9FC2-0707-4341-8068-D935138A7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8" t="11382" r="10109" b="6646"/>
          <a:stretch/>
        </p:blipFill>
        <p:spPr>
          <a:xfrm>
            <a:off x="1" y="-118259"/>
            <a:ext cx="12192000" cy="69762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F7403B1-74AD-4961-A9DB-17CE8BF1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8" t="11382" r="10109" b="8142"/>
          <a:stretch/>
        </p:blipFill>
        <p:spPr>
          <a:xfrm>
            <a:off x="886660" y="69574"/>
            <a:ext cx="10445183" cy="58675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11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Recomendaciones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">
            <a:extLst>
              <a:ext uri="{FF2B5EF4-FFF2-40B4-BE49-F238E27FC236}">
                <a16:creationId xmlns="" xmlns:a16="http://schemas.microsoft.com/office/drawing/2014/main" id="{8FB1FE81-E499-A142-8EA4-F1A66773FFA0}"/>
              </a:ext>
            </a:extLst>
          </p:cNvPr>
          <p:cNvSpPr txBox="1">
            <a:spLocks/>
          </p:cNvSpPr>
          <p:nvPr/>
        </p:nvSpPr>
        <p:spPr>
          <a:xfrm>
            <a:off x="815834" y="3032156"/>
            <a:ext cx="10560691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smtClean="0">
                <a:latin typeface="Montserrat Regular"/>
                <a:cs typeface="Montserrat Regular"/>
              </a:rPr>
              <a:t>1. Página </a:t>
            </a:r>
            <a:r>
              <a:rPr lang="es-MX" dirty="0">
                <a:latin typeface="Montserrat Regular"/>
                <a:cs typeface="Montserrat Regular"/>
              </a:rPr>
              <a:t>web para revisar tokens OAuth </a:t>
            </a:r>
            <a:r>
              <a:rPr lang="es-MX" dirty="0" smtClean="0">
                <a:latin typeface="Montserrat Regular"/>
                <a:cs typeface="Montserrat Regular"/>
              </a:rPr>
              <a:t>2.0 </a:t>
            </a:r>
            <a:r>
              <a:rPr lang="es-MX" dirty="0">
                <a:latin typeface="Montserrat Regular"/>
                <a:cs typeface="Montserrat Regular"/>
                <a:hlinkClick r:id="rId3"/>
              </a:rPr>
              <a:t>https://jwt.io</a:t>
            </a:r>
            <a:endParaRPr lang="es-MX" dirty="0">
              <a:latin typeface="Montserrat Regular"/>
              <a:cs typeface="Montserrat Regular"/>
            </a:endParaRPr>
          </a:p>
        </p:txBody>
      </p:sp>
      <p:sp>
        <p:nvSpPr>
          <p:cNvPr id="10" name="Marcador de contenido 3">
            <a:extLst>
              <a:ext uri="{FF2B5EF4-FFF2-40B4-BE49-F238E27FC236}">
                <a16:creationId xmlns="" xmlns:a16="http://schemas.microsoft.com/office/drawing/2014/main" id="{6F641988-E88F-6047-8897-403A01DBBCC7}"/>
              </a:ext>
            </a:extLst>
          </p:cNvPr>
          <p:cNvSpPr txBox="1">
            <a:spLocks/>
          </p:cNvSpPr>
          <p:nvPr/>
        </p:nvSpPr>
        <p:spPr>
          <a:xfrm>
            <a:off x="815834" y="4246536"/>
            <a:ext cx="11027626" cy="142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Montserrat Regular"/>
                <a:cs typeface="Montserrat Regular"/>
              </a:rPr>
              <a:t>2. Descargar </a:t>
            </a:r>
            <a:r>
              <a:rPr lang="es-MX" dirty="0" smtClean="0">
                <a:latin typeface="Montserrat Regular"/>
                <a:cs typeface="Montserrat Regular"/>
              </a:rPr>
              <a:t>Postman</a:t>
            </a:r>
          </a:p>
          <a:p>
            <a:pPr marL="0" indent="0">
              <a:buNone/>
            </a:pPr>
            <a:r>
              <a:rPr lang="es-MX" dirty="0">
                <a:latin typeface="Montserrat Regular"/>
                <a:cs typeface="Montserrat Regular"/>
              </a:rPr>
              <a:t> </a:t>
            </a:r>
            <a:r>
              <a:rPr lang="es-MX" dirty="0" smtClean="0">
                <a:latin typeface="Montserrat Regular"/>
                <a:cs typeface="Montserrat Regular"/>
              </a:rPr>
              <a:t>   </a:t>
            </a:r>
            <a:r>
              <a:rPr lang="es-MX" dirty="0">
                <a:latin typeface="Montserrat Regular"/>
                <a:cs typeface="Montserrat Regular"/>
                <a:hlinkClick r:id="rId4"/>
              </a:rPr>
              <a:t>https://www.getpostman.com/downloads/</a:t>
            </a:r>
            <a:endParaRPr lang="es-MX" dirty="0">
              <a:latin typeface="Montserrat Regular"/>
              <a:cs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1071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OAuth 2.0 - JWT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15835" y="1804022"/>
            <a:ext cx="7086600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s-ES_tradnl" sz="2000" dirty="0">
                <a:latin typeface="Montserrat Regular"/>
                <a:cs typeface="Montserrat Regular"/>
              </a:rPr>
              <a:t>{  </a:t>
            </a:r>
          </a:p>
          <a:p>
            <a:pPr>
              <a:lnSpc>
                <a:spcPct val="130000"/>
              </a:lnSpc>
            </a:pPr>
            <a:r>
              <a:rPr lang="es-ES_tradnl" sz="2000" dirty="0">
                <a:latin typeface="Montserrat Regular"/>
                <a:cs typeface="Montserrat Regular"/>
              </a:rPr>
              <a:t>"</a:t>
            </a:r>
            <a:r>
              <a:rPr lang="es-ES_tradnl" sz="2000" dirty="0" err="1">
                <a:latin typeface="Montserrat Regular"/>
                <a:cs typeface="Montserrat Regular"/>
              </a:rPr>
              <a:t>exp</a:t>
            </a:r>
            <a:r>
              <a:rPr lang="es-ES_tradnl" sz="2000" dirty="0">
                <a:latin typeface="Montserrat Regular"/>
                <a:cs typeface="Montserrat Regular"/>
              </a:rPr>
              <a:t>": 1568392570,  </a:t>
            </a:r>
          </a:p>
          <a:p>
            <a:pPr>
              <a:lnSpc>
                <a:spcPct val="130000"/>
              </a:lnSpc>
            </a:pPr>
            <a:r>
              <a:rPr lang="es-ES_tradnl" sz="2000" dirty="0">
                <a:latin typeface="Montserrat Regular"/>
                <a:cs typeface="Montserrat Regular"/>
              </a:rPr>
              <a:t>"</a:t>
            </a:r>
            <a:r>
              <a:rPr lang="es-ES_tradnl" sz="2000" dirty="0" err="1">
                <a:latin typeface="Montserrat Regular"/>
                <a:cs typeface="Montserrat Regular"/>
              </a:rPr>
              <a:t>user_name</a:t>
            </a:r>
            <a:r>
              <a:rPr lang="es-ES_tradnl" sz="2000" dirty="0">
                <a:latin typeface="Montserrat Regular"/>
                <a:cs typeface="Montserrat Regular"/>
              </a:rPr>
              <a:t>": "DNI.99111111", </a:t>
            </a:r>
          </a:p>
          <a:p>
            <a:pPr>
              <a:lnSpc>
                <a:spcPct val="130000"/>
              </a:lnSpc>
            </a:pPr>
            <a:r>
              <a:rPr lang="es-ES_tradnl" sz="2000" dirty="0">
                <a:latin typeface="Montserrat Regular"/>
                <a:cs typeface="Montserrat Regular"/>
              </a:rPr>
              <a:t> "</a:t>
            </a:r>
            <a:r>
              <a:rPr lang="es-ES_tradnl" sz="2000" dirty="0" err="1">
                <a:latin typeface="Montserrat Regular"/>
                <a:cs typeface="Montserrat Regular"/>
              </a:rPr>
              <a:t>jti</a:t>
            </a:r>
            <a:r>
              <a:rPr lang="es-ES_tradnl" sz="2000" dirty="0">
                <a:latin typeface="Montserrat Regular"/>
                <a:cs typeface="Montserrat Regular"/>
              </a:rPr>
              <a:t>": "ef3883e8-86a1-4ad9-bd6b-980f405e8af1",  </a:t>
            </a:r>
          </a:p>
          <a:p>
            <a:pPr>
              <a:lnSpc>
                <a:spcPct val="130000"/>
              </a:lnSpc>
            </a:pPr>
            <a:r>
              <a:rPr lang="es-ES_tradnl" sz="2000" dirty="0">
                <a:latin typeface="Montserrat Regular"/>
                <a:cs typeface="Montserrat Regular"/>
              </a:rPr>
              <a:t>"</a:t>
            </a:r>
            <a:r>
              <a:rPr lang="es-ES_tradnl" sz="2000" dirty="0" err="1">
                <a:latin typeface="Montserrat Regular"/>
                <a:cs typeface="Montserrat Regular"/>
              </a:rPr>
              <a:t>client_id</a:t>
            </a:r>
            <a:r>
              <a:rPr lang="es-ES_tradnl" sz="2000" dirty="0">
                <a:latin typeface="Montserrat Regular"/>
                <a:cs typeface="Montserrat Regular"/>
              </a:rPr>
              <a:t>": "z96284o8N8s2s27g",  </a:t>
            </a:r>
          </a:p>
          <a:p>
            <a:pPr>
              <a:lnSpc>
                <a:spcPct val="130000"/>
              </a:lnSpc>
            </a:pPr>
            <a:r>
              <a:rPr lang="es-ES_tradnl" sz="2000" b="1" dirty="0">
                <a:solidFill>
                  <a:srgbClr val="2BA55A"/>
                </a:solidFill>
                <a:latin typeface="Montserrat Regular"/>
                <a:cs typeface="Montserrat Regular"/>
              </a:rPr>
              <a:t>"</a:t>
            </a:r>
            <a:r>
              <a:rPr lang="es-ES_tradnl" sz="2000" b="1" dirty="0" err="1">
                <a:solidFill>
                  <a:srgbClr val="2BA55A"/>
                </a:solidFill>
                <a:latin typeface="Montserrat Regular"/>
                <a:cs typeface="Montserrat Regular"/>
              </a:rPr>
              <a:t>scope</a:t>
            </a:r>
            <a:r>
              <a:rPr lang="es-ES_tradnl" sz="2000" b="1" dirty="0">
                <a:solidFill>
                  <a:srgbClr val="2BA55A"/>
                </a:solidFill>
                <a:latin typeface="Montserrat Regular"/>
                <a:cs typeface="Montserrat Regular"/>
              </a:rPr>
              <a:t>": [    </a:t>
            </a:r>
          </a:p>
          <a:p>
            <a:pPr>
              <a:lnSpc>
                <a:spcPct val="130000"/>
              </a:lnSpc>
            </a:pPr>
            <a:r>
              <a:rPr lang="es-ES_tradnl" sz="2000" b="1" dirty="0">
                <a:solidFill>
                  <a:srgbClr val="2BA55A"/>
                </a:solidFill>
                <a:latin typeface="Montserrat Regular"/>
                <a:cs typeface="Montserrat Regular"/>
              </a:rPr>
              <a:t>    "</a:t>
            </a:r>
            <a:r>
              <a:rPr lang="es-ES_tradnl" sz="2000" b="1" dirty="0" err="1">
                <a:solidFill>
                  <a:srgbClr val="2BA55A"/>
                </a:solidFill>
                <a:latin typeface="Montserrat Regular"/>
                <a:cs typeface="Montserrat Regular"/>
              </a:rPr>
              <a:t>token:subscription</a:t>
            </a:r>
            <a:r>
              <a:rPr lang="es-ES_tradnl" sz="2000" b="1" dirty="0">
                <a:solidFill>
                  <a:srgbClr val="2BA55A"/>
                </a:solidFill>
                <a:latin typeface="Montserrat Regular"/>
                <a:cs typeface="Montserrat Regular"/>
              </a:rPr>
              <a:t>",</a:t>
            </a:r>
          </a:p>
          <a:p>
            <a:pPr>
              <a:lnSpc>
                <a:spcPct val="130000"/>
              </a:lnSpc>
            </a:pPr>
            <a:r>
              <a:rPr lang="es-ES_tradnl" sz="2000" b="1" dirty="0">
                <a:solidFill>
                  <a:srgbClr val="2BA55A"/>
                </a:solidFill>
                <a:latin typeface="Montserrat Regular"/>
                <a:cs typeface="Montserrat Regular"/>
              </a:rPr>
              <a:t>    "application:z96284o8N8s2s27g”,</a:t>
            </a:r>
          </a:p>
          <a:p>
            <a:pPr>
              <a:lnSpc>
                <a:spcPct val="130000"/>
              </a:lnSpc>
            </a:pPr>
            <a:r>
              <a:rPr lang="es-ES_tradnl" sz="2000" b="1" dirty="0">
                <a:solidFill>
                  <a:srgbClr val="2BA55A"/>
                </a:solidFill>
                <a:latin typeface="Montserrat Regular"/>
                <a:cs typeface="Montserrat Regular"/>
              </a:rPr>
              <a:t>    "customer:0060777777",       </a:t>
            </a:r>
          </a:p>
          <a:p>
            <a:pPr>
              <a:lnSpc>
                <a:spcPct val="130000"/>
              </a:lnSpc>
            </a:pPr>
            <a:r>
              <a:rPr lang="es-ES_tradnl" sz="2000" b="1" dirty="0">
                <a:solidFill>
                  <a:srgbClr val="2BA55A"/>
                </a:solidFill>
                <a:latin typeface="Montserrat Regular"/>
                <a:cs typeface="Montserrat Regular"/>
              </a:rPr>
              <a:t>    "account:8989900222222"  </a:t>
            </a:r>
          </a:p>
          <a:p>
            <a:pPr>
              <a:lnSpc>
                <a:spcPct val="130000"/>
              </a:lnSpc>
            </a:pPr>
            <a:r>
              <a:rPr lang="es-ES_tradnl" sz="2000" b="1" dirty="0">
                <a:solidFill>
                  <a:srgbClr val="2BA55A"/>
                </a:solidFill>
                <a:latin typeface="Montserrat Regular"/>
                <a:cs typeface="Montserrat Regular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s-ES_tradnl" sz="2000" dirty="0">
                <a:latin typeface="Montserrat Regular"/>
                <a:cs typeface="Montserrat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112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OAuth 2.0 - Scope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310" y="1947380"/>
            <a:ext cx="6553220" cy="176947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2000" dirty="0">
                <a:solidFill>
                  <a:srgbClr val="000000"/>
                </a:solidFill>
                <a:latin typeface="Montserrat Regular"/>
                <a:cs typeface="Montserrat Regular"/>
              </a:rPr>
              <a:t>1. Login customer y seleccionar cuenta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s-MX" sz="2000" dirty="0">
                <a:solidFill>
                  <a:srgbClr val="000000"/>
                </a:solidFill>
                <a:latin typeface="Montserrat Regular"/>
                <a:cs typeface="Montserrat Regular"/>
              </a:rPr>
              <a:t>Token:subscription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s-MX" sz="2000" dirty="0">
                <a:solidFill>
                  <a:srgbClr val="000000"/>
                </a:solidFill>
                <a:latin typeface="Montserrat Regular"/>
                <a:cs typeface="Montserrat Regular"/>
              </a:rPr>
              <a:t>Customer: </a:t>
            </a:r>
            <a:r>
              <a:rPr lang="is-IS" sz="2000" dirty="0">
                <a:solidFill>
                  <a:srgbClr val="000000"/>
                </a:solidFill>
                <a:latin typeface="Montserrat Regular"/>
                <a:cs typeface="Montserrat Regular"/>
              </a:rPr>
              <a:t>0060777777</a:t>
            </a:r>
            <a:endParaRPr lang="es-MX" sz="2000" dirty="0">
              <a:solidFill>
                <a:srgbClr val="000000"/>
              </a:solidFill>
              <a:latin typeface="Montserrat Regular"/>
              <a:cs typeface="Montserrat Regular"/>
            </a:endParaRP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s-MX" sz="2000" dirty="0">
                <a:solidFill>
                  <a:srgbClr val="000000"/>
                </a:solidFill>
                <a:latin typeface="Montserrat Regular"/>
                <a:cs typeface="Montserrat Regular"/>
              </a:rPr>
              <a:t>Account: </a:t>
            </a:r>
            <a:r>
              <a:rPr lang="cs-CZ" sz="2000" dirty="0">
                <a:solidFill>
                  <a:srgbClr val="000000"/>
                </a:solidFill>
                <a:latin typeface="Montserrat Regular"/>
                <a:cs typeface="Montserrat Regular"/>
              </a:rPr>
              <a:t>8989900222222</a:t>
            </a:r>
            <a:endParaRPr lang="es-MX" sz="2000" dirty="0">
              <a:solidFill>
                <a:srgbClr val="000000"/>
              </a:solidFill>
              <a:latin typeface="Montserrat Regular"/>
              <a:cs typeface="Montserrat Regular"/>
            </a:endParaRPr>
          </a:p>
          <a:p>
            <a:pPr lvl="1">
              <a:lnSpc>
                <a:spcPct val="110000"/>
              </a:lnSpc>
            </a:pPr>
            <a:endParaRPr lang="es-MX" sz="2000" dirty="0">
              <a:solidFill>
                <a:srgbClr val="000000"/>
              </a:solidFill>
              <a:latin typeface="Montserrat Regular"/>
              <a:cs typeface="Montserrat Regular"/>
            </a:endParaRPr>
          </a:p>
          <a:p>
            <a:pPr lvl="1">
              <a:lnSpc>
                <a:spcPct val="110000"/>
              </a:lnSpc>
            </a:pPr>
            <a:endParaRPr lang="es-MX" sz="2000" dirty="0">
              <a:solidFill>
                <a:srgbClr val="000000"/>
              </a:solidFill>
              <a:latin typeface="Montserrat Regular"/>
              <a:cs typeface="Montserrat Regular"/>
            </a:endParaRPr>
          </a:p>
        </p:txBody>
      </p:sp>
      <p:sp>
        <p:nvSpPr>
          <p:cNvPr id="23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3358310" y="3913038"/>
            <a:ext cx="6553220" cy="1273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s-MX" sz="2000" dirty="0">
                <a:latin typeface="Montserrat Regular"/>
                <a:cs typeface="Montserrat Regular"/>
              </a:rPr>
              <a:t>2. Login customer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s-MX" sz="2000" dirty="0">
                <a:latin typeface="Montserrat Regular"/>
                <a:cs typeface="Montserrat Regular"/>
              </a:rPr>
              <a:t>Token:application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s-MX" sz="2000" dirty="0">
                <a:latin typeface="Montserrat Regular"/>
                <a:cs typeface="Montserrat Regular"/>
              </a:rPr>
              <a:t>Customer: </a:t>
            </a:r>
            <a:r>
              <a:rPr lang="is-IS" sz="2000" dirty="0">
                <a:latin typeface="Montserrat Regular"/>
                <a:cs typeface="Montserrat Regular"/>
              </a:rPr>
              <a:t>0060777777</a:t>
            </a:r>
          </a:p>
        </p:txBody>
      </p:sp>
      <p:sp>
        <p:nvSpPr>
          <p:cNvPr id="24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3358310" y="5568999"/>
            <a:ext cx="6553220" cy="798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s-MX" sz="2000" dirty="0">
                <a:latin typeface="Montserrat Regular"/>
                <a:cs typeface="Montserrat Regular"/>
              </a:rPr>
              <a:t>3. Application credentials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s-MX" sz="2000" dirty="0">
                <a:latin typeface="Montserrat Regular"/>
                <a:cs typeface="Montserrat Regular"/>
              </a:rPr>
              <a:t>Token:application</a:t>
            </a:r>
          </a:p>
        </p:txBody>
      </p:sp>
    </p:spTree>
    <p:extLst>
      <p:ext uri="{BB962C8B-B14F-4D97-AF65-F5344CB8AC3E}">
        <p14:creationId xmlns:p14="http://schemas.microsoft.com/office/powerpoint/2010/main" val="41056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Authorization Code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4022"/>
            <a:ext cx="2405381" cy="39871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01222" y="2111025"/>
            <a:ext cx="7341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latin typeface="Montserrat Regular"/>
                <a:cs typeface="Montserrat Regular"/>
                <a:hlinkClick r:id="rId5"/>
              </a:rPr>
              <a:t>https://securitydev.digital.interbank.pe/oauth/authorize</a:t>
            </a:r>
            <a:endParaRPr lang="es-ES_tradnl" dirty="0">
              <a:latin typeface="Montserrat Regular"/>
              <a:cs typeface="Montserrat Regular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767119"/>
              </p:ext>
            </p:extLst>
          </p:nvPr>
        </p:nvGraphicFramePr>
        <p:xfrm>
          <a:off x="3701222" y="2687631"/>
          <a:ext cx="7195378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9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105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Param</a:t>
                      </a:r>
                      <a:r>
                        <a:rPr lang="es-ES_tradnl" baseline="0" dirty="0">
                          <a:latin typeface="Montserrat Regular"/>
                          <a:cs typeface="Montserrat Regular"/>
                        </a:rPr>
                        <a:t> </a:t>
                      </a:r>
                      <a:r>
                        <a:rPr lang="es-ES_tradnl" baseline="0" dirty="0" err="1">
                          <a:latin typeface="Montserrat Regular"/>
                          <a:cs typeface="Montserrat Regular"/>
                        </a:rPr>
                        <a:t>Name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Value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response_type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code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client_id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latin typeface="Montserrat Regular"/>
                          <a:cs typeface="Montserrat Regular"/>
                        </a:rPr>
                        <a:t>{{APPLICATION-ID}}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redirect_uri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latin typeface="Montserrat Regular"/>
                          <a:cs typeface="Montserrat Regular"/>
                        </a:rPr>
                        <a:t>{{URL}}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state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foo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scope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token:subscription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  <a:p>
                      <a:pPr marL="285750" marR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dirty="0" err="1">
                          <a:latin typeface="Montserrat Regular"/>
                          <a:cs typeface="Montserrat Regular"/>
                        </a:rPr>
                        <a:t>token:application</a:t>
                      </a:r>
                      <a:endParaRPr lang="es-ES_tradnl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57996" y="5998474"/>
            <a:ext cx="122311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latin typeface="Montserrat Regular"/>
                <a:cs typeface="Montserrat Regular"/>
                <a:hlinkClick r:id="rId6" invalidUrl="https://securitydev.digital.interbank.pe/oauth/authorize?response_type=code&amp;client_id={{APPLICATION-ID}}&amp;scope=token:subscription&amp;state=foo&amp;redirect_uri=https://interbank.pe"/>
              </a:rPr>
              <a:t>https://securitydev.digital.interbank.pe/oauth/authorize?response_type=code&amp;client_id={{APPLICATION-ID}}&amp;scope=token:subscription&amp;state=foo&amp;redirect_uri=https://interbank.pe</a:t>
            </a:r>
            <a:endParaRPr lang="es-ES_tradnl" sz="1600" dirty="0">
              <a:latin typeface="Montserrat Regular"/>
              <a:cs typeface="Montserrat Regular"/>
            </a:endParaRPr>
          </a:p>
          <a:p>
            <a:endParaRPr lang="es-ES_tradnl" sz="1600" dirty="0">
              <a:latin typeface="Montserrat Regular"/>
              <a:cs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380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Authorization - </a:t>
            </a:r>
            <a:r>
              <a:rPr lang="es-PE" dirty="0" smtClean="0">
                <a:latin typeface="Geometria-Bold"/>
                <a:cs typeface="Geometria-Bold"/>
              </a:rPr>
              <a:t>Code</a:t>
            </a:r>
            <a:endParaRPr lang="es-PE" dirty="0">
              <a:latin typeface="Geometria-Bold"/>
              <a:cs typeface="Geometria-Bold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38200" y="1690688"/>
            <a:ext cx="10858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 Regular"/>
                <a:cs typeface="Montserrat Regular"/>
                <a:hlinkClick r:id="rId4"/>
              </a:rPr>
              <a:t>https://interbank.pe/</a:t>
            </a:r>
            <a:r>
              <a:rPr lang="en-US" sz="2000" dirty="0">
                <a:solidFill>
                  <a:srgbClr val="FFFF00"/>
                </a:solidFill>
                <a:latin typeface="Montserrat Regular"/>
                <a:cs typeface="Montserrat Regular"/>
                <a:hlinkClick r:id="rId4"/>
              </a:rPr>
              <a:t>?</a:t>
            </a:r>
            <a:r>
              <a:rPr lang="en-US" sz="2000" dirty="0">
                <a:latin typeface="Montserrat Regular"/>
                <a:cs typeface="Montserrat Regular"/>
                <a:hlinkClick r:id="rId4"/>
              </a:rPr>
              <a:t>code=</a:t>
            </a:r>
            <a:r>
              <a:rPr lang="en-US" sz="2800" b="1" dirty="0">
                <a:latin typeface="Montserrat Regular"/>
                <a:cs typeface="Montserrat Regular"/>
                <a:hlinkClick r:id="rId4"/>
              </a:rPr>
              <a:t>hJ8GLGCvyNguctR10RY6</a:t>
            </a:r>
            <a:r>
              <a:rPr lang="en-US" sz="2000" dirty="0">
                <a:latin typeface="Montserrat Regular"/>
                <a:cs typeface="Montserrat Regular"/>
                <a:hlinkClick r:id="rId4"/>
              </a:rPr>
              <a:t>&amp;state=foo</a:t>
            </a:r>
            <a:endParaRPr lang="es-ES_tradnl" sz="2000" dirty="0">
              <a:latin typeface="Montserrat Regular"/>
              <a:cs typeface="Montserrat Regular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85" y="2422248"/>
            <a:ext cx="9052065" cy="398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4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Geometria-Bold"/>
                <a:cs typeface="Geometria-Bold"/>
              </a:rPr>
              <a:t>Operación </a:t>
            </a:r>
            <a:r>
              <a:rPr lang="es-ES" dirty="0" err="1">
                <a:latin typeface="Geometria-Bold"/>
                <a:cs typeface="Geometria-Bold"/>
              </a:rPr>
              <a:t>Sync</a:t>
            </a:r>
            <a:r>
              <a:rPr lang="es-ES" dirty="0">
                <a:latin typeface="Geometria-Bold"/>
                <a:cs typeface="Geometria-Bold"/>
              </a:rPr>
              <a:t> / </a:t>
            </a:r>
            <a:r>
              <a:rPr lang="es-ES" dirty="0" err="1">
                <a:latin typeface="Geometria-Bold"/>
                <a:cs typeface="Geometria-Bold"/>
              </a:rPr>
              <a:t>Async</a:t>
            </a:r>
            <a:endParaRPr lang="es-PE" dirty="0">
              <a:latin typeface="Geometria-Bold"/>
              <a:cs typeface="Geometria-Bold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6" y="1750156"/>
            <a:ext cx="2777560" cy="798508"/>
          </a:xfrm>
        </p:spPr>
        <p:txBody>
          <a:bodyPr>
            <a:noAutofit/>
          </a:bodyPr>
          <a:lstStyle/>
          <a:p>
            <a:r>
              <a:rPr lang="es-MX" sz="2200" b="1" dirty="0">
                <a:solidFill>
                  <a:srgbClr val="154FA1"/>
                </a:solidFill>
                <a:latin typeface="Montserrat Regular"/>
                <a:cs typeface="Montserrat Regular"/>
              </a:rPr>
              <a:t>Synchronous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30" y="2255018"/>
            <a:ext cx="1153871" cy="110919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175306" y="2205029"/>
            <a:ext cx="2658976" cy="1175283"/>
            <a:chOff x="4723581" y="2363379"/>
            <a:chExt cx="2658976" cy="117528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723581" y="2363379"/>
              <a:ext cx="1175283" cy="1175283"/>
            </a:xfrm>
            <a:prstGeom prst="rect">
              <a:avLst/>
            </a:prstGeom>
          </p:spPr>
        </p:pic>
        <p:sp>
          <p:nvSpPr>
            <p:cNvPr id="40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23897" y="2802820"/>
              <a:ext cx="1758660" cy="3701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s-PE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>
                  <a:solidFill>
                    <a:srgbClr val="154FA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l"/>
              <a:r>
                <a:rPr lang="es-MX" sz="1600" dirty="0">
                  <a:latin typeface="Montserrat Regular"/>
                  <a:cs typeface="Montserrat Regular"/>
                </a:rPr>
                <a:t>Transactions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3843718" y="2826879"/>
            <a:ext cx="2242079" cy="16289"/>
          </a:xfrm>
          <a:prstGeom prst="straightConnector1">
            <a:avLst/>
          </a:prstGeom>
          <a:ln w="63500">
            <a:solidFill>
              <a:srgbClr val="2BA55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728546" y="3731625"/>
            <a:ext cx="2777560" cy="798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200" b="1" dirty="0">
                <a:solidFill>
                  <a:srgbClr val="154FA1"/>
                </a:solidFill>
                <a:latin typeface="Montserrat Regular"/>
                <a:cs typeface="Montserrat Regular"/>
              </a:rPr>
              <a:t>Asynchronous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2272330" y="3894652"/>
            <a:ext cx="6425118" cy="1761717"/>
            <a:chOff x="2272330" y="3894652"/>
            <a:chExt cx="6425118" cy="1761717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330" y="4547174"/>
              <a:ext cx="1153871" cy="1109195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6233937" y="3894652"/>
              <a:ext cx="2463511" cy="1175283"/>
              <a:chOff x="4723581" y="2363379"/>
              <a:chExt cx="2463511" cy="1175283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723581" y="2363379"/>
                <a:ext cx="1175283" cy="1175283"/>
              </a:xfrm>
              <a:prstGeom prst="rect">
                <a:avLst/>
              </a:prstGeom>
            </p:spPr>
          </p:pic>
          <p:sp>
            <p:nvSpPr>
              <p:cNvPr id="56" name="Marcador de contenido 3">
                <a:extLst>
                  <a:ext uri="{FF2B5EF4-FFF2-40B4-BE49-F238E27FC236}">
                    <a16:creationId xmlns="" xmlns:a16="http://schemas.microsoft.com/office/drawing/2014/main" id="{23D3A032-737C-4A7F-96D6-9CADF28A4E6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23897" y="2802820"/>
                <a:ext cx="1563195" cy="3289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s-PE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b="1">
                    <a:solidFill>
                      <a:srgbClr val="154FA1"/>
                    </a:solidFill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l"/>
                <a:r>
                  <a:rPr lang="es-MX" sz="1600" dirty="0">
                    <a:latin typeface="Montserrat Regular"/>
                    <a:cs typeface="Montserrat Regular"/>
                  </a:rPr>
                  <a:t>Onboarding</a:t>
                </a:r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>
              <a:off x="3824669" y="4466004"/>
              <a:ext cx="2242079" cy="16289"/>
            </a:xfrm>
            <a:prstGeom prst="straightConnector1">
              <a:avLst/>
            </a:prstGeom>
            <a:ln w="63500">
              <a:solidFill>
                <a:srgbClr val="2BA55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3983614" y="4596092"/>
              <a:ext cx="2421097" cy="4626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s-PE"/>
              </a:defPPr>
              <a:lvl1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b="1">
                  <a:solidFill>
                    <a:srgbClr val="154FA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Montserrat Regular"/>
                  <a:cs typeface="Montserrat Regular"/>
                </a:rPr>
                <a:t>X-Correlation-Id</a:t>
              </a:r>
              <a:endParaRPr lang="es-MX" sz="1600" dirty="0">
                <a:latin typeface="Montserrat Regular"/>
                <a:cs typeface="Montserrat Regular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374558" y="3972826"/>
              <a:ext cx="1180398" cy="362377"/>
              <a:chOff x="9214009" y="2354257"/>
              <a:chExt cx="1180398" cy="362377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9539133" y="2354257"/>
                <a:ext cx="525721" cy="362377"/>
              </a:xfrm>
              <a:prstGeom prst="ellipse">
                <a:avLst/>
              </a:prstGeom>
              <a:solidFill>
                <a:srgbClr val="2BA55A"/>
              </a:solidFill>
              <a:ln>
                <a:solidFill>
                  <a:srgbClr val="2BA5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4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9214009" y="2354257"/>
                <a:ext cx="1180398" cy="24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sz="2000" dirty="0">
                    <a:solidFill>
                      <a:schemeClr val="bg1"/>
                    </a:solidFill>
                    <a:latin typeface="Montserrat Regular"/>
                    <a:cs typeface="Montserrat Regular"/>
                  </a:rPr>
                  <a:t>1</a:t>
                </a:r>
                <a:endParaRPr lang="es-ES_tradnl" sz="2000" dirty="0">
                  <a:solidFill>
                    <a:schemeClr val="bg1"/>
                  </a:solidFill>
                  <a:latin typeface="Montserrat Regular"/>
                  <a:cs typeface="Montserrat Regular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824669" y="5302839"/>
            <a:ext cx="4872779" cy="1175283"/>
            <a:chOff x="3824669" y="5302839"/>
            <a:chExt cx="4872779" cy="1175283"/>
          </a:xfrm>
        </p:grpSpPr>
        <p:sp>
          <p:nvSpPr>
            <p:cNvPr id="57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3983614" y="5970513"/>
              <a:ext cx="2421097" cy="4626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s-PE"/>
              </a:defPPr>
              <a:lvl1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b="1">
                  <a:solidFill>
                    <a:srgbClr val="154FA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indent="0">
                <a:buNone/>
              </a:pPr>
              <a:r>
                <a:rPr lang="en-US" sz="1600" dirty="0" err="1">
                  <a:latin typeface="Montserrat Regular"/>
                  <a:cs typeface="Montserrat Regular"/>
                </a:rPr>
                <a:t>Retornar</a:t>
              </a:r>
              <a:r>
                <a:rPr lang="en-US" sz="1600" dirty="0">
                  <a:latin typeface="Montserrat Regular"/>
                  <a:cs typeface="Montserrat Regular"/>
                </a:rPr>
                <a:t> status</a:t>
              </a:r>
              <a:endParaRPr lang="es-MX" sz="1600" dirty="0">
                <a:latin typeface="Montserrat Regular"/>
                <a:cs typeface="Montserrat Regular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233937" y="5302839"/>
              <a:ext cx="2463511" cy="1175283"/>
              <a:chOff x="4723581" y="2363379"/>
              <a:chExt cx="2463511" cy="1175283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723581" y="2363379"/>
                <a:ext cx="1175283" cy="1175283"/>
              </a:xfrm>
              <a:prstGeom prst="rect">
                <a:avLst/>
              </a:prstGeom>
            </p:spPr>
          </p:pic>
          <p:sp>
            <p:nvSpPr>
              <p:cNvPr id="61" name="Marcador de contenido 3">
                <a:extLst>
                  <a:ext uri="{FF2B5EF4-FFF2-40B4-BE49-F238E27FC236}">
                    <a16:creationId xmlns="" xmlns:a16="http://schemas.microsoft.com/office/drawing/2014/main" id="{23D3A032-737C-4A7F-96D6-9CADF28A4E6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23897" y="2802820"/>
                <a:ext cx="1563195" cy="3289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s-PE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b="1">
                    <a:solidFill>
                      <a:srgbClr val="154FA1"/>
                    </a:solidFill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l"/>
                <a:r>
                  <a:rPr lang="es-MX" sz="1600" dirty="0">
                    <a:latin typeface="Montserrat Regular"/>
                    <a:cs typeface="Montserrat Regular"/>
                  </a:rPr>
                  <a:t>Applications</a:t>
                </a:r>
              </a:p>
            </p:txBody>
          </p:sp>
        </p:grpSp>
        <p:cxnSp>
          <p:nvCxnSpPr>
            <p:cNvPr id="58" name="Straight Arrow Connector 57"/>
            <p:cNvCxnSpPr/>
            <p:nvPr/>
          </p:nvCxnSpPr>
          <p:spPr>
            <a:xfrm>
              <a:off x="3824669" y="5845522"/>
              <a:ext cx="2242079" cy="16289"/>
            </a:xfrm>
            <a:prstGeom prst="straightConnector1">
              <a:avLst/>
            </a:prstGeom>
            <a:ln w="63500">
              <a:solidFill>
                <a:srgbClr val="2BA55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4374558" y="5389069"/>
              <a:ext cx="1180398" cy="362377"/>
              <a:chOff x="9214009" y="2354257"/>
              <a:chExt cx="1180398" cy="362377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9539133" y="2354257"/>
                <a:ext cx="525721" cy="362377"/>
              </a:xfrm>
              <a:prstGeom prst="ellipse">
                <a:avLst/>
              </a:prstGeom>
              <a:solidFill>
                <a:srgbClr val="2BA55A"/>
              </a:solidFill>
              <a:ln>
                <a:solidFill>
                  <a:srgbClr val="2BA5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4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214009" y="2354257"/>
                <a:ext cx="1180398" cy="24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sz="2000" dirty="0">
                    <a:solidFill>
                      <a:schemeClr val="bg1"/>
                    </a:solidFill>
                    <a:latin typeface="Montserrat Regular"/>
                    <a:cs typeface="Montserrat Regular"/>
                  </a:rPr>
                  <a:t>2</a:t>
                </a:r>
                <a:endParaRPr lang="es-ES_tradnl" sz="2000" dirty="0">
                  <a:solidFill>
                    <a:schemeClr val="bg1"/>
                  </a:solidFill>
                  <a:latin typeface="Montserrat Regular"/>
                  <a:cs typeface="Montserrat 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306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Geometria-Bold"/>
                <a:cs typeface="Geometria-Bold"/>
              </a:rPr>
              <a:t>Status de operación</a:t>
            </a:r>
            <a:endParaRPr lang="es-PE" dirty="0">
              <a:latin typeface="Geometria-Bold"/>
              <a:cs typeface="Geometria-Bold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839351" y="3296829"/>
            <a:ext cx="2652951" cy="913921"/>
            <a:chOff x="540062" y="3430179"/>
            <a:chExt cx="2248101" cy="660141"/>
          </a:xfrm>
        </p:grpSpPr>
        <p:sp>
          <p:nvSpPr>
            <p:cNvPr id="25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841136" y="3575951"/>
              <a:ext cx="1947027" cy="4744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s-PE"/>
              </a:defPPr>
              <a:lvl1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/>
              </a:lvl1pPr>
              <a:lvl2pPr lvl="1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>
                  <a:solidFill>
                    <a:srgbClr val="2BA55A"/>
                  </a:solidFill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1"/>
              <a:r>
                <a:rPr lang="es-MX" sz="2000" dirty="0">
                  <a:latin typeface="Montserrat Regular"/>
                  <a:cs typeface="Montserrat Regular"/>
                </a:rPr>
                <a:t>Submitted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62" y="3430179"/>
              <a:ext cx="660141" cy="66014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166061" y="3203998"/>
            <a:ext cx="2289145" cy="752972"/>
            <a:chOff x="3953448" y="3337349"/>
            <a:chExt cx="2289145" cy="752972"/>
          </a:xfrm>
        </p:grpSpPr>
        <p:sp>
          <p:nvSpPr>
            <p:cNvPr id="27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4373398" y="3562511"/>
              <a:ext cx="1869195" cy="4744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s-PE"/>
              </a:defPPr>
              <a:lvl1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/>
              </a:lvl1pPr>
              <a:lvl2pPr lvl="1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>
                  <a:solidFill>
                    <a:srgbClr val="2BA55A"/>
                  </a:solidFill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1"/>
              <a:r>
                <a:rPr lang="es-MX" sz="2200" dirty="0">
                  <a:latin typeface="Montserrat Regular"/>
                  <a:cs typeface="Montserrat Regular"/>
                </a:rPr>
                <a:t>Settling</a:t>
              </a:r>
              <a:endParaRPr lang="es-MX" sz="2400" dirty="0">
                <a:latin typeface="Montserrat Regular"/>
                <a:cs typeface="Montserrat Regular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448" y="3337349"/>
              <a:ext cx="752972" cy="75297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9127298" y="1957792"/>
            <a:ext cx="2865129" cy="682711"/>
            <a:chOff x="6838392" y="2082192"/>
            <a:chExt cx="2865129" cy="682711"/>
          </a:xfrm>
        </p:grpSpPr>
        <p:sp>
          <p:nvSpPr>
            <p:cNvPr id="26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7179748" y="2201577"/>
              <a:ext cx="2523773" cy="4744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s-PE"/>
              </a:defPPr>
              <a:lvl1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/>
              </a:lvl1pPr>
              <a:lvl2pPr lvl="1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>
                  <a:solidFill>
                    <a:srgbClr val="2BA55A"/>
                  </a:solidFill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1"/>
              <a:r>
                <a:rPr lang="es-MX" dirty="0">
                  <a:latin typeface="Montserrat Regular"/>
                  <a:cs typeface="Montserrat Regular"/>
                </a:rPr>
                <a:t>Settled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392" y="2082192"/>
              <a:ext cx="682711" cy="6827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127298" y="4764692"/>
            <a:ext cx="2012180" cy="663818"/>
            <a:chOff x="6998433" y="5371704"/>
            <a:chExt cx="2012180" cy="663818"/>
          </a:xfrm>
        </p:grpSpPr>
        <p:sp>
          <p:nvSpPr>
            <p:cNvPr id="28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7330342" y="5464402"/>
              <a:ext cx="1680271" cy="4744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s-PE"/>
              </a:defPPr>
              <a:lvl1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/>
              </a:lvl1pPr>
              <a:lvl2pPr lvl="1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b="1">
                  <a:solidFill>
                    <a:srgbClr val="2BA55A"/>
                  </a:solidFill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1"/>
              <a:r>
                <a:rPr lang="es-MX" dirty="0">
                  <a:latin typeface="Montserrat Regular"/>
                  <a:cs typeface="Montserrat Regular"/>
                </a:rPr>
                <a:t>Failed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433" y="5371704"/>
              <a:ext cx="663818" cy="663818"/>
            </a:xfrm>
            <a:prstGeom prst="rect">
              <a:avLst/>
            </a:prstGeom>
          </p:spPr>
        </p:pic>
      </p:grpSp>
      <p:sp>
        <p:nvSpPr>
          <p:cNvPr id="18" name="Right Arrow 17"/>
          <p:cNvSpPr/>
          <p:nvPr/>
        </p:nvSpPr>
        <p:spPr>
          <a:xfrm>
            <a:off x="3346334" y="3279546"/>
            <a:ext cx="1200150" cy="767830"/>
          </a:xfrm>
          <a:prstGeom prst="rightArrow">
            <a:avLst/>
          </a:prstGeom>
          <a:solidFill>
            <a:srgbClr val="154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2" name="Right Arrow 51"/>
          <p:cNvSpPr/>
          <p:nvPr/>
        </p:nvSpPr>
        <p:spPr>
          <a:xfrm rot="19850716">
            <a:off x="7663741" y="2555801"/>
            <a:ext cx="1200150" cy="767830"/>
          </a:xfrm>
          <a:prstGeom prst="rightArrow">
            <a:avLst/>
          </a:prstGeom>
          <a:solidFill>
            <a:srgbClr val="154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3" name="Right Arrow 52"/>
          <p:cNvSpPr/>
          <p:nvPr/>
        </p:nvSpPr>
        <p:spPr>
          <a:xfrm rot="1451752">
            <a:off x="7657368" y="4115972"/>
            <a:ext cx="1200150" cy="767830"/>
          </a:xfrm>
          <a:prstGeom prst="rightArrow">
            <a:avLst/>
          </a:prstGeom>
          <a:solidFill>
            <a:srgbClr val="154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331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2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Open Banking APIs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 noChangeAspect="1"/>
          </p:cNvSpPr>
          <p:nvPr/>
        </p:nvSpPr>
        <p:spPr>
          <a:xfrm>
            <a:off x="4699044" y="1814870"/>
            <a:ext cx="2091697" cy="5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PE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rgbClr val="154FA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MX" sz="2400" dirty="0" smtClean="0">
                <a:latin typeface="Montserrat Regular"/>
                <a:cs typeface="Montserrat Regular"/>
              </a:rPr>
              <a:t>APIs</a:t>
            </a:r>
            <a:endParaRPr lang="es-MX" sz="2400" dirty="0">
              <a:latin typeface="Montserrat Regular"/>
              <a:cs typeface="Montserrat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4344" y="2253717"/>
            <a:ext cx="1175283" cy="117528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071574" y="3163442"/>
            <a:ext cx="1979770" cy="1733142"/>
            <a:chOff x="10100696" y="2894636"/>
            <a:chExt cx="1979770" cy="173314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6866" y="2894636"/>
              <a:ext cx="1187431" cy="1187431"/>
            </a:xfrm>
            <a:prstGeom prst="rect">
              <a:avLst/>
            </a:prstGeom>
          </p:spPr>
        </p:pic>
        <p:pic>
          <p:nvPicPr>
            <p:cNvPr id="55" name="Imagen 1">
              <a:extLst>
                <a:ext uri="{FF2B5EF4-FFF2-40B4-BE49-F238E27FC236}">
                  <a16:creationId xmlns="" xmlns:a16="http://schemas.microsoft.com/office/drawing/2014/main" id="{CD028573-7B49-406D-966F-B517C1539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27" t="58572" r="14762" b="25979"/>
            <a:stretch/>
          </p:blipFill>
          <p:spPr>
            <a:xfrm>
              <a:off x="10100696" y="4082067"/>
              <a:ext cx="1979770" cy="545711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2444" y="3562135"/>
            <a:ext cx="1175283" cy="11752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2444" y="4870553"/>
            <a:ext cx="1175283" cy="117528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578360" y="2354870"/>
            <a:ext cx="2880002" cy="3302157"/>
            <a:chOff x="7244532" y="2154360"/>
            <a:chExt cx="2880002" cy="3302157"/>
          </a:xfrm>
        </p:grpSpPr>
        <p:sp>
          <p:nvSpPr>
            <p:cNvPr id="54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7244532" y="2154360"/>
              <a:ext cx="2880000" cy="54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s-PE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>
                  <a:solidFill>
                    <a:srgbClr val="154FA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342900" indent="-342900" algn="l">
                <a:buFont typeface="Arial" charset="0"/>
                <a:buChar char="•"/>
              </a:pPr>
              <a:r>
                <a:rPr lang="es-MX" sz="2200" dirty="0">
                  <a:latin typeface="Montserrat Regular"/>
                  <a:cs typeface="Montserrat Regular"/>
                </a:rPr>
                <a:t>Onboarding</a:t>
              </a:r>
            </a:p>
          </p:txBody>
        </p:sp>
        <p:sp>
          <p:nvSpPr>
            <p:cNvPr id="56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7244533" y="2706791"/>
              <a:ext cx="2880000" cy="54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s-PE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>
                  <a:solidFill>
                    <a:srgbClr val="154FA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342900" indent="-342900" algn="l">
                <a:buFont typeface="Arial" charset="0"/>
                <a:buChar char="•"/>
              </a:pPr>
              <a:r>
                <a:rPr lang="es-MX" sz="2200" dirty="0">
                  <a:latin typeface="Montserrat Regular"/>
                  <a:cs typeface="Montserrat Regular"/>
                </a:rPr>
                <a:t>Transactions</a:t>
              </a:r>
            </a:p>
          </p:txBody>
        </p:sp>
        <p:sp>
          <p:nvSpPr>
            <p:cNvPr id="57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7244533" y="3259222"/>
              <a:ext cx="2880000" cy="540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s-PE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>
                  <a:solidFill>
                    <a:srgbClr val="154FA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342900" indent="-342900" algn="l">
                <a:buFont typeface="Arial" charset="0"/>
                <a:buChar char="•"/>
              </a:pPr>
              <a:r>
                <a:rPr lang="es-MX" sz="2200" dirty="0">
                  <a:latin typeface="Montserrat Regular"/>
                  <a:cs typeface="Montserrat Regular"/>
                </a:rPr>
                <a:t>Information</a:t>
              </a:r>
            </a:p>
          </p:txBody>
        </p:sp>
        <p:sp>
          <p:nvSpPr>
            <p:cNvPr id="59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7244534" y="3811653"/>
              <a:ext cx="2880000" cy="540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s-PE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>
                  <a:solidFill>
                    <a:srgbClr val="154FA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342900" indent="-342900" algn="l">
                <a:buFont typeface="Arial" charset="0"/>
                <a:buChar char="•"/>
              </a:pPr>
              <a:r>
                <a:rPr lang="es-MX" sz="2200" dirty="0">
                  <a:latin typeface="Montserrat Regular"/>
                  <a:cs typeface="Montserrat Regular"/>
                </a:rPr>
                <a:t>Bill Payments</a:t>
              </a:r>
            </a:p>
          </p:txBody>
        </p:sp>
        <p:sp>
          <p:nvSpPr>
            <p:cNvPr id="60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7244533" y="4364084"/>
              <a:ext cx="2880000" cy="540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s-PE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>
                  <a:solidFill>
                    <a:srgbClr val="154FA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342900" indent="-342900" algn="l">
                <a:buFont typeface="Arial" charset="0"/>
                <a:buChar char="•"/>
              </a:pPr>
              <a:r>
                <a:rPr lang="es-MX" sz="2200" dirty="0">
                  <a:latin typeface="Montserrat Regular"/>
                  <a:cs typeface="Montserrat Regular"/>
                </a:rPr>
                <a:t>Applications</a:t>
              </a:r>
            </a:p>
          </p:txBody>
        </p:sp>
        <p:sp>
          <p:nvSpPr>
            <p:cNvPr id="61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7244532" y="4916517"/>
              <a:ext cx="2880000" cy="540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s-PE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>
                  <a:solidFill>
                    <a:srgbClr val="154FA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342900" indent="-342900" algn="l">
                <a:buFont typeface="Arial" charset="0"/>
                <a:buChar char="•"/>
              </a:pPr>
              <a:r>
                <a:rPr lang="es-MX" sz="2200" dirty="0">
                  <a:latin typeface="Montserrat Regular"/>
                  <a:cs typeface="Montserrat Regular"/>
                </a:rPr>
                <a:t>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99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Onboarding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964986" y="4048644"/>
            <a:ext cx="6078697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Montserrat Regular"/>
                <a:cs typeface="Montserrat Regular"/>
              </a:rPr>
              <a:t>2.1 Registrar un usuario y cuenta</a:t>
            </a:r>
          </a:p>
        </p:txBody>
      </p:sp>
      <p:sp>
        <p:nvSpPr>
          <p:cNvPr id="24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964986" y="5121110"/>
            <a:ext cx="6553220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Montserrat Regular"/>
                <a:cs typeface="Montserrat Regular"/>
              </a:rPr>
              <a:t>2.2 Crear una cuenta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964986" y="2214090"/>
            <a:ext cx="5602447" cy="1541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Montserrat Regular"/>
                <a:cs typeface="Montserrat Regular"/>
              </a:rPr>
              <a:t>1. KBA</a:t>
            </a:r>
          </a:p>
          <a:p>
            <a:pPr lvl="1"/>
            <a:r>
              <a:rPr lang="es-MX" sz="2800" dirty="0">
                <a:latin typeface="Montserrat Regular"/>
                <a:cs typeface="Montserrat Regular"/>
              </a:rPr>
              <a:t>Obtener preguntas</a:t>
            </a:r>
          </a:p>
          <a:p>
            <a:pPr lvl="1"/>
            <a:r>
              <a:rPr lang="es-MX" sz="2800" dirty="0">
                <a:latin typeface="Montserrat Regular"/>
                <a:cs typeface="Montserrat Regular"/>
              </a:rPr>
              <a:t>Responder preguntas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251" y="2588118"/>
            <a:ext cx="3359112" cy="33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24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Security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540256"/>
            <a:ext cx="5336829" cy="25553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MX" dirty="0">
                <a:latin typeface="Montserrat Regular"/>
                <a:cs typeface="Montserrat Regular"/>
              </a:rPr>
              <a:t>Autenticar y autorizar</a:t>
            </a:r>
          </a:p>
          <a:p>
            <a:pPr>
              <a:lnSpc>
                <a:spcPct val="120000"/>
              </a:lnSpc>
            </a:pPr>
            <a:r>
              <a:rPr lang="es-MX" dirty="0">
                <a:latin typeface="Montserrat Regular"/>
                <a:cs typeface="Montserrat Regular"/>
              </a:rPr>
              <a:t>Protocolo OAuth 2.0</a:t>
            </a:r>
          </a:p>
          <a:p>
            <a:pPr lvl="1">
              <a:lnSpc>
                <a:spcPct val="120000"/>
              </a:lnSpc>
            </a:pPr>
            <a:r>
              <a:rPr lang="es-MX" dirty="0">
                <a:latin typeface="Montserrat Regular"/>
                <a:cs typeface="Montserrat Regular"/>
              </a:rPr>
              <a:t>Client credentials</a:t>
            </a:r>
          </a:p>
          <a:p>
            <a:pPr lvl="1">
              <a:lnSpc>
                <a:spcPct val="120000"/>
              </a:lnSpc>
            </a:pPr>
            <a:r>
              <a:rPr lang="es-MX" dirty="0">
                <a:latin typeface="Montserrat Regular"/>
                <a:cs typeface="Montserrat Regular"/>
              </a:rPr>
              <a:t>Authorization code</a:t>
            </a:r>
          </a:p>
          <a:p>
            <a:pPr lvl="1">
              <a:lnSpc>
                <a:spcPct val="120000"/>
              </a:lnSpc>
            </a:pPr>
            <a:endParaRPr lang="es-MX" dirty="0">
              <a:latin typeface="Montserrat Regular"/>
              <a:cs typeface="Montserrat Regular"/>
            </a:endParaRPr>
          </a:p>
          <a:p>
            <a:pPr lvl="1">
              <a:lnSpc>
                <a:spcPct val="120000"/>
              </a:lnSpc>
            </a:pPr>
            <a:endParaRPr lang="es-MX" dirty="0">
              <a:latin typeface="Montserrat Regular"/>
              <a:cs typeface="Montserrat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689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3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43" y="2766218"/>
            <a:ext cx="10515600" cy="1325563"/>
          </a:xfrm>
        </p:spPr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Interbank Open Banking</a:t>
            </a:r>
          </a:p>
        </p:txBody>
      </p:sp>
    </p:spTree>
    <p:extLst>
      <p:ext uri="{BB962C8B-B14F-4D97-AF65-F5344CB8AC3E}">
        <p14:creationId xmlns:p14="http://schemas.microsoft.com/office/powerpoint/2010/main" val="124021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Information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186" y="2107671"/>
            <a:ext cx="6553220" cy="140373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s-MX" sz="2400" dirty="0">
                <a:latin typeface="Montserrat Regular"/>
                <a:cs typeface="Montserrat Regular"/>
              </a:rPr>
              <a:t>¿Customer se encuentra registrado?</a:t>
            </a:r>
          </a:p>
          <a:p>
            <a:pPr lvl="1">
              <a:lnSpc>
                <a:spcPct val="110000"/>
              </a:lnSpc>
            </a:pPr>
            <a:r>
              <a:rPr lang="es-MX" dirty="0">
                <a:latin typeface="Montserrat Regular"/>
                <a:cs typeface="Montserrat Regular"/>
              </a:rPr>
              <a:t>NOT_REGISTERED</a:t>
            </a:r>
          </a:p>
          <a:p>
            <a:pPr lvl="1">
              <a:lnSpc>
                <a:spcPct val="110000"/>
              </a:lnSpc>
            </a:pPr>
            <a:r>
              <a:rPr lang="es-MX" dirty="0">
                <a:latin typeface="Montserrat Regular"/>
                <a:cs typeface="Montserrat Regular"/>
              </a:rPr>
              <a:t>REGISTERED</a:t>
            </a:r>
          </a:p>
          <a:p>
            <a:pPr lvl="1">
              <a:lnSpc>
                <a:spcPct val="110000"/>
              </a:lnSpc>
            </a:pPr>
            <a:endParaRPr lang="es-MX" dirty="0">
              <a:latin typeface="Montserrat Regular"/>
              <a:cs typeface="Montserrat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25980" y="3900174"/>
            <a:ext cx="6096000" cy="2066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sz="2400" dirty="0">
                <a:latin typeface="Montserrat Regular"/>
                <a:cs typeface="Montserrat Regular"/>
              </a:rPr>
              <a:t>Customer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MX" sz="2400" dirty="0">
                <a:latin typeface="Montserrat Regular"/>
                <a:cs typeface="Montserrat Regular"/>
              </a:rPr>
              <a:t>Datos básicos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MX" sz="2400" dirty="0">
                <a:latin typeface="Montserrat Regular"/>
                <a:cs typeface="Montserrat Regular"/>
              </a:rPr>
              <a:t>Laborales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MX" sz="2400" dirty="0">
                <a:latin typeface="Montserrat Regular"/>
                <a:cs typeface="Montserrat Regular"/>
              </a:rPr>
              <a:t>Contacto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26" y="2273340"/>
            <a:ext cx="3349310" cy="306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8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Bill Payments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815835" y="3144834"/>
            <a:ext cx="6553220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rgbClr val="000000"/>
                </a:solidFill>
                <a:latin typeface="Montserrat Regular"/>
                <a:cs typeface="Montserrat Regular"/>
              </a:rPr>
              <a:t>Consultar deuda</a:t>
            </a:r>
          </a:p>
        </p:txBody>
      </p:sp>
      <p:sp>
        <p:nvSpPr>
          <p:cNvPr id="23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815835" y="3943342"/>
            <a:ext cx="6553220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rgbClr val="000000"/>
                </a:solidFill>
                <a:latin typeface="Montserrat Regular"/>
                <a:cs typeface="Montserrat Regular"/>
              </a:rPr>
              <a:t>Pagar servicios</a:t>
            </a:r>
          </a:p>
        </p:txBody>
      </p:sp>
      <p:sp>
        <p:nvSpPr>
          <p:cNvPr id="24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815835" y="4741850"/>
            <a:ext cx="6553220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rgbClr val="000000"/>
                </a:solidFill>
                <a:latin typeface="Montserrat Regular"/>
                <a:cs typeface="Montserrat Regular"/>
              </a:rPr>
              <a:t>Recargar celular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815835" y="2383203"/>
            <a:ext cx="6553220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rgbClr val="000000"/>
                </a:solidFill>
                <a:latin typeface="Montserrat Regular"/>
                <a:cs typeface="Montserrat Regular"/>
              </a:rPr>
              <a:t>Consultar empresas y servicios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16" y="2255403"/>
            <a:ext cx="3165321" cy="31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3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Transactions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712113" y="3029746"/>
            <a:ext cx="6553220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latin typeface="Montserrat Regular"/>
                <a:cs typeface="Montserrat Regular"/>
              </a:rPr>
              <a:t>Transferencias</a:t>
            </a:r>
          </a:p>
        </p:txBody>
      </p:sp>
      <p:sp>
        <p:nvSpPr>
          <p:cNvPr id="23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712113" y="4052899"/>
            <a:ext cx="6553220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latin typeface="Montserrat Regular"/>
                <a:cs typeface="Montserrat Regular"/>
              </a:rPr>
              <a:t>Consultar saldos de cuentas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09" y="2000749"/>
            <a:ext cx="3543552" cy="35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63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Postman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875" y="6045345"/>
            <a:ext cx="11484567" cy="9841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2400" dirty="0">
                <a:latin typeface="Montserrat Regular"/>
                <a:cs typeface="Montserrat Regular"/>
                <a:hlinkClick r:id="rId3"/>
              </a:rPr>
              <a:t>https://www.getpostman.com/collections/79db74e5ea23463000ea</a:t>
            </a:r>
            <a:endParaRPr lang="es-ES_tradnl" sz="2400" dirty="0">
              <a:latin typeface="Montserrat Regular"/>
              <a:cs typeface="Montserrat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83902"/>
            <a:ext cx="4324350" cy="45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Postman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4022"/>
            <a:ext cx="9791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43" y="2766218"/>
            <a:ext cx="10515600" cy="1325563"/>
          </a:xfrm>
        </p:spPr>
        <p:txBody>
          <a:bodyPr/>
          <a:lstStyle/>
          <a:p>
            <a:r>
              <a:rPr lang="es-PE" dirty="0">
                <a:solidFill>
                  <a:srgbClr val="000000"/>
                </a:solidFill>
                <a:latin typeface="Geometria-Bold"/>
                <a:cs typeface="Geometria-Bold"/>
              </a:rPr>
              <a:t>APIs – Data de Prueba</a:t>
            </a:r>
          </a:p>
        </p:txBody>
      </p:sp>
    </p:spTree>
    <p:extLst>
      <p:ext uri="{BB962C8B-B14F-4D97-AF65-F5344CB8AC3E}">
        <p14:creationId xmlns:p14="http://schemas.microsoft.com/office/powerpoint/2010/main" val="356794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Les presentamos </a:t>
            </a:r>
            <a:r>
              <a:rPr lang="es-PE" dirty="0" smtClean="0">
                <a:latin typeface="Geometria-Bold"/>
                <a:cs typeface="Geometria-Bold"/>
              </a:rPr>
              <a:t>a…</a:t>
            </a:r>
            <a:endParaRPr lang="es-PE" dirty="0">
              <a:latin typeface="Geometria-Bold"/>
              <a:cs typeface="Geometria-Bold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 txBox="1">
            <a:spLocks/>
          </p:cNvSpPr>
          <p:nvPr/>
        </p:nvSpPr>
        <p:spPr>
          <a:xfrm>
            <a:off x="6922380" y="3685451"/>
            <a:ext cx="2895208" cy="1022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b="1" dirty="0" err="1">
                <a:latin typeface="Montserrat Regular"/>
                <a:cs typeface="Montserrat Regular"/>
              </a:rPr>
              <a:t>Maria</a:t>
            </a:r>
            <a:endParaRPr lang="es-PE" sz="2800" b="1" dirty="0">
              <a:latin typeface="Montserrat Regular"/>
              <a:cs typeface="Montserrat Regular"/>
            </a:endParaRPr>
          </a:p>
          <a:p>
            <a:r>
              <a:rPr lang="es-PE" sz="2800" b="1" dirty="0">
                <a:latin typeface="Montserrat Regular"/>
                <a:cs typeface="Montserrat Regular"/>
              </a:rPr>
              <a:t>DNI:</a:t>
            </a:r>
            <a:r>
              <a:rPr lang="es-PE" sz="2800" b="1" dirty="0">
                <a:solidFill>
                  <a:srgbClr val="FF0000"/>
                </a:solidFill>
                <a:latin typeface="Montserrat Regular"/>
                <a:cs typeface="Montserrat Regular"/>
              </a:rPr>
              <a:t>	</a:t>
            </a:r>
            <a:endParaRPr lang="es-PE" sz="2800" b="1" dirty="0" smtClean="0">
              <a:solidFill>
                <a:srgbClr val="FF0000"/>
              </a:solidFill>
              <a:latin typeface="Montserrat Regular"/>
              <a:cs typeface="Montserrat Regular"/>
            </a:endParaRPr>
          </a:p>
          <a:p>
            <a:r>
              <a:rPr lang="es-PE" sz="2800" b="1" dirty="0" smtClean="0">
                <a:solidFill>
                  <a:srgbClr val="FF0000"/>
                </a:solidFill>
                <a:latin typeface="Montserrat Regular"/>
                <a:cs typeface="Montserrat Regular"/>
              </a:rPr>
              <a:t>88</a:t>
            </a:r>
            <a:r>
              <a:rPr lang="es-PE" sz="2800" b="1" dirty="0">
                <a:latin typeface="Montserrat Regular"/>
                <a:cs typeface="Montserrat Regular"/>
              </a:rPr>
              <a:t>######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969310" y="1808551"/>
            <a:ext cx="7848278" cy="1491019"/>
            <a:chOff x="1969310" y="1808551"/>
            <a:chExt cx="7848278" cy="1491019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3C4AA4AD-0DC5-794F-B1E2-5FD74ED0E385}"/>
                </a:ext>
              </a:extLst>
            </p:cNvPr>
            <p:cNvGrpSpPr/>
            <p:nvPr/>
          </p:nvGrpSpPr>
          <p:grpSpPr>
            <a:xfrm>
              <a:off x="5369895" y="1808551"/>
              <a:ext cx="4447693" cy="1491019"/>
              <a:chOff x="5369895" y="1808551"/>
              <a:chExt cx="4447693" cy="1491019"/>
            </a:xfrm>
          </p:grpSpPr>
          <p:sp>
            <p:nvSpPr>
              <p:cNvPr id="9" name="Título 2">
                <a:extLst>
                  <a:ext uri="{FF2B5EF4-FFF2-40B4-BE49-F238E27FC236}">
                    <a16:creationId xmlns="" xmlns:a16="http://schemas.microsoft.com/office/drawing/2014/main" id="{C343EE72-CC35-44CE-BD32-F687EA5489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6524" y="1808551"/>
                <a:ext cx="2861064" cy="14910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PE" sz="2800" b="1" dirty="0">
                    <a:latin typeface="Montserrat Regular"/>
                    <a:cs typeface="Montserrat Regular"/>
                  </a:rPr>
                  <a:t>Luis</a:t>
                </a:r>
              </a:p>
              <a:p>
                <a:r>
                  <a:rPr lang="es-PE" sz="2800" b="1" dirty="0" smtClean="0">
                    <a:latin typeface="Montserrat Regular"/>
                    <a:cs typeface="Montserrat Regular"/>
                  </a:rPr>
                  <a:t>DNI:</a:t>
                </a:r>
                <a:r>
                  <a:rPr lang="es-PE" sz="2800" b="1" dirty="0" smtClean="0">
                    <a:solidFill>
                      <a:srgbClr val="FF0000"/>
                    </a:solidFill>
                    <a:latin typeface="Montserrat Regular"/>
                    <a:cs typeface="Montserrat Regular"/>
                  </a:rPr>
                  <a:t>55</a:t>
                </a:r>
                <a:r>
                  <a:rPr lang="es-PE" sz="2800" b="1" dirty="0">
                    <a:latin typeface="Montserrat Regular"/>
                    <a:cs typeface="Montserrat Regular"/>
                  </a:rPr>
                  <a:t>######</a:t>
                </a:r>
              </a:p>
            </p:txBody>
          </p: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9895" y="1936643"/>
                <a:ext cx="1227303" cy="1317479"/>
              </a:xfrm>
              <a:prstGeom prst="rect">
                <a:avLst/>
              </a:prstGeom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F597204-3A21-1744-A8B8-2F978F47AFB4}"/>
                </a:ext>
              </a:extLst>
            </p:cNvPr>
            <p:cNvSpPr/>
            <p:nvPr/>
          </p:nvSpPr>
          <p:spPr>
            <a:xfrm>
              <a:off x="1969310" y="2236529"/>
              <a:ext cx="3151813" cy="717899"/>
            </a:xfrm>
            <a:prstGeom prst="rect">
              <a:avLst/>
            </a:prstGeom>
            <a:solidFill>
              <a:srgbClr val="2BA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Montserrat Regular"/>
                  <a:cs typeface="Montserrat Regular"/>
                </a:rPr>
                <a:t>NO CLIENTE</a:t>
              </a:r>
              <a:endParaRPr lang="en-US" sz="2800" dirty="0">
                <a:latin typeface="Montserrat Regular"/>
                <a:cs typeface="Montserrat Regular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F597204-3A21-1744-A8B8-2F978F47AFB4}"/>
              </a:ext>
            </a:extLst>
          </p:cNvPr>
          <p:cNvSpPr/>
          <p:nvPr/>
        </p:nvSpPr>
        <p:spPr>
          <a:xfrm>
            <a:off x="1969871" y="3714279"/>
            <a:ext cx="3151813" cy="1048699"/>
          </a:xfrm>
          <a:prstGeom prst="rect">
            <a:avLst/>
          </a:prstGeom>
          <a:solidFill>
            <a:srgbClr val="2B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 Regular"/>
                <a:cs typeface="Montserrat Regular"/>
              </a:rPr>
              <a:t>CLIENTE SIN CUENTA</a:t>
            </a:r>
            <a:endParaRPr lang="en-US" sz="2800" dirty="0">
              <a:latin typeface="Montserrat Regular"/>
              <a:cs typeface="Montserrat Regular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970431" y="5188569"/>
            <a:ext cx="7847157" cy="1221472"/>
            <a:chOff x="1970431" y="5188569"/>
            <a:chExt cx="7847157" cy="1221472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757AB2FA-BD3E-E243-8479-4C36D1B9E276}"/>
                </a:ext>
              </a:extLst>
            </p:cNvPr>
            <p:cNvGrpSpPr/>
            <p:nvPr/>
          </p:nvGrpSpPr>
          <p:grpSpPr>
            <a:xfrm>
              <a:off x="5369894" y="5188569"/>
              <a:ext cx="4447694" cy="1221472"/>
              <a:chOff x="5369894" y="5188569"/>
              <a:chExt cx="4447694" cy="1221472"/>
            </a:xfrm>
          </p:grpSpPr>
          <p:sp>
            <p:nvSpPr>
              <p:cNvPr id="15" name="Título 2">
                <a:extLst>
                  <a:ext uri="{FF2B5EF4-FFF2-40B4-BE49-F238E27FC236}">
                    <a16:creationId xmlns="" xmlns:a16="http://schemas.microsoft.com/office/drawing/2014/main" id="{C343EE72-CC35-44CE-BD32-F687EA5489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6524" y="5254084"/>
                <a:ext cx="2861064" cy="115595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PE" sz="2800" b="1" dirty="0">
                    <a:latin typeface="Montserrat Regular"/>
                    <a:cs typeface="Montserrat Regular"/>
                  </a:rPr>
                  <a:t>Camila</a:t>
                </a:r>
              </a:p>
              <a:p>
                <a:r>
                  <a:rPr lang="es-PE" sz="2800" b="1" dirty="0">
                    <a:latin typeface="Montserrat Regular"/>
                    <a:cs typeface="Montserrat Regular"/>
                  </a:rPr>
                  <a:t>DNI</a:t>
                </a:r>
                <a:r>
                  <a:rPr lang="es-PE" sz="2800" b="1" dirty="0" smtClean="0">
                    <a:latin typeface="Montserrat Regular"/>
                    <a:cs typeface="Montserrat Regular"/>
                  </a:rPr>
                  <a:t>:</a:t>
                </a:r>
                <a:r>
                  <a:rPr lang="es-PE" sz="2800" b="1" dirty="0" smtClean="0">
                    <a:solidFill>
                      <a:srgbClr val="FF0000"/>
                    </a:solidFill>
                    <a:latin typeface="Montserrat Regular"/>
                    <a:cs typeface="Montserrat Regular"/>
                  </a:rPr>
                  <a:t>99</a:t>
                </a:r>
                <a:r>
                  <a:rPr lang="es-PE" sz="2800" b="1" dirty="0">
                    <a:latin typeface="Montserrat Regular"/>
                    <a:cs typeface="Montserrat Regular"/>
                  </a:rPr>
                  <a:t>######</a:t>
                </a:r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9894" y="5188569"/>
                <a:ext cx="1122347" cy="1217991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2F597204-3A21-1744-A8B8-2F978F47AFB4}"/>
                </a:ext>
              </a:extLst>
            </p:cNvPr>
            <p:cNvSpPr/>
            <p:nvPr/>
          </p:nvSpPr>
          <p:spPr>
            <a:xfrm>
              <a:off x="1970431" y="5274864"/>
              <a:ext cx="3151813" cy="1048699"/>
            </a:xfrm>
            <a:prstGeom prst="rect">
              <a:avLst/>
            </a:prstGeom>
            <a:solidFill>
              <a:srgbClr val="2BA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Montserrat Regular"/>
                  <a:cs typeface="Montserrat Regular"/>
                </a:rPr>
                <a:t>CLIENTE CON CUENTA</a:t>
              </a:r>
              <a:endParaRPr lang="en-US" sz="2800" dirty="0">
                <a:latin typeface="Montserrat Regular"/>
                <a:cs typeface="Montserrat Regular"/>
              </a:endParaRPr>
            </a:p>
          </p:txBody>
        </p:sp>
      </p:grpSp>
      <p:pic>
        <p:nvPicPr>
          <p:cNvPr id="22" name="Marcador de contenido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41" y="3606384"/>
            <a:ext cx="1256957" cy="1256957"/>
          </a:xfrm>
        </p:spPr>
      </p:pic>
    </p:spTree>
    <p:extLst>
      <p:ext uri="{BB962C8B-B14F-4D97-AF65-F5344CB8AC3E}">
        <p14:creationId xmlns:p14="http://schemas.microsoft.com/office/powerpoint/2010/main" val="267242944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 txBox="1">
            <a:spLocks/>
          </p:cNvSpPr>
          <p:nvPr/>
        </p:nvSpPr>
        <p:spPr>
          <a:xfrm>
            <a:off x="2142795" y="3782772"/>
            <a:ext cx="2010290" cy="9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2600" b="1" dirty="0" err="1">
                <a:latin typeface="Montserrat Regular"/>
                <a:cs typeface="Montserrat Regular"/>
              </a:rPr>
              <a:t>Maria</a:t>
            </a:r>
            <a:endParaRPr lang="es-PE" sz="2600" b="1" dirty="0">
              <a:latin typeface="Montserrat Regular"/>
              <a:cs typeface="Montserrat Regular"/>
            </a:endParaRPr>
          </a:p>
          <a:p>
            <a:pPr algn="ctr"/>
            <a:r>
              <a:rPr lang="es-PE" sz="1800" dirty="0">
                <a:latin typeface="Montserrat Regular"/>
                <a:cs typeface="Montserrat Regular"/>
              </a:rPr>
              <a:t>Cliente </a:t>
            </a:r>
          </a:p>
          <a:p>
            <a:pPr algn="ctr"/>
            <a:r>
              <a:rPr lang="es-PE" sz="1800" dirty="0">
                <a:latin typeface="Montserrat Regular"/>
                <a:cs typeface="Montserrat Regular"/>
              </a:rPr>
              <a:t>sin cuenta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cxnSp>
        <p:nvCxnSpPr>
          <p:cNvPr id="23" name="Conector recto 10">
            <a:extLst>
              <a:ext uri="{FF2B5EF4-FFF2-40B4-BE49-F238E27FC236}">
                <a16:creationId xmlns="" xmlns:a16="http://schemas.microsoft.com/office/drawing/2014/main" id="{573EB804-2D36-1B46-8078-BAF05CE2D7FC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Marcador de contenido 9">
            <a:extLst>
              <a:ext uri="{FF2B5EF4-FFF2-40B4-BE49-F238E27FC236}">
                <a16:creationId xmlns="" xmlns:a16="http://schemas.microsoft.com/office/drawing/2014/main" id="{8481D80A-C5D7-CC40-AA0E-D1E562A6D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43" y="3770596"/>
            <a:ext cx="855535" cy="855535"/>
          </a:xfr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2F597204-3A21-1744-A8B8-2F978F47AFB4}"/>
              </a:ext>
            </a:extLst>
          </p:cNvPr>
          <p:cNvSpPr/>
          <p:nvPr/>
        </p:nvSpPr>
        <p:spPr>
          <a:xfrm>
            <a:off x="5475418" y="1936445"/>
            <a:ext cx="1983452" cy="2712687"/>
          </a:xfrm>
          <a:prstGeom prst="rect">
            <a:avLst/>
          </a:prstGeom>
          <a:solidFill>
            <a:srgbClr val="2B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 Regular"/>
                <a:cs typeface="Montserrat Regular"/>
              </a:rPr>
              <a:t>KBA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4771F1C-683D-0546-931C-1FE8FA3A9777}"/>
              </a:ext>
            </a:extLst>
          </p:cNvPr>
          <p:cNvSpPr/>
          <p:nvPr/>
        </p:nvSpPr>
        <p:spPr>
          <a:xfrm>
            <a:off x="5471886" y="5164752"/>
            <a:ext cx="1983452" cy="1465943"/>
          </a:xfrm>
          <a:prstGeom prst="rect">
            <a:avLst/>
          </a:prstGeom>
          <a:solidFill>
            <a:srgbClr val="2B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 Regular"/>
                <a:cs typeface="Montserrat Regular"/>
              </a:rPr>
              <a:t>OAuth2</a:t>
            </a:r>
          </a:p>
          <a:p>
            <a:pPr algn="ctr"/>
            <a:r>
              <a:rPr lang="en-US" sz="2800" dirty="0">
                <a:latin typeface="Montserrat Regular"/>
                <a:cs typeface="Montserrat Regular"/>
              </a:rPr>
              <a:t>Login</a:t>
            </a:r>
          </a:p>
        </p:txBody>
      </p:sp>
      <p:sp>
        <p:nvSpPr>
          <p:cNvPr id="30" name="Flecha derecha 15">
            <a:extLst>
              <a:ext uri="{FF2B5EF4-FFF2-40B4-BE49-F238E27FC236}">
                <a16:creationId xmlns="" xmlns:a16="http://schemas.microsoft.com/office/drawing/2014/main" id="{851AA811-2AFA-224D-9B9C-A8BB79249AA0}"/>
              </a:ext>
            </a:extLst>
          </p:cNvPr>
          <p:cNvSpPr/>
          <p:nvPr/>
        </p:nvSpPr>
        <p:spPr>
          <a:xfrm>
            <a:off x="3976697" y="4081956"/>
            <a:ext cx="1181493" cy="45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PE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1F7A6E7-7CCC-0F4A-BDB6-DA8AD3B564A2}"/>
              </a:ext>
            </a:extLst>
          </p:cNvPr>
          <p:cNvGrpSpPr/>
          <p:nvPr/>
        </p:nvGrpSpPr>
        <p:grpSpPr>
          <a:xfrm>
            <a:off x="1623001" y="5439461"/>
            <a:ext cx="3535189" cy="1007818"/>
            <a:chOff x="1623001" y="5439461"/>
            <a:chExt cx="3535189" cy="1007818"/>
          </a:xfrm>
        </p:grpSpPr>
        <p:sp>
          <p:nvSpPr>
            <p:cNvPr id="13" name="Título 2">
              <a:extLst>
                <a:ext uri="{FF2B5EF4-FFF2-40B4-BE49-F238E27FC236}">
                  <a16:creationId xmlns="" xmlns:a16="http://schemas.microsoft.com/office/drawing/2014/main" id="{C343EE72-CC35-44CE-BD32-F687EA5489A3}"/>
                </a:ext>
              </a:extLst>
            </p:cNvPr>
            <p:cNvSpPr txBox="1">
              <a:spLocks/>
            </p:cNvSpPr>
            <p:nvPr/>
          </p:nvSpPr>
          <p:spPr>
            <a:xfrm>
              <a:off x="2451733" y="5439461"/>
              <a:ext cx="1537498" cy="10078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s-PE" sz="4200" b="1" dirty="0">
                  <a:latin typeface="Montserrat Regular"/>
                  <a:cs typeface="Montserrat Regular"/>
                </a:rPr>
                <a:t>Camila</a:t>
              </a:r>
            </a:p>
            <a:p>
              <a:pPr algn="ctr">
                <a:lnSpc>
                  <a:spcPct val="110000"/>
                </a:lnSpc>
              </a:pPr>
              <a:r>
                <a:rPr lang="es-PE" sz="2900" dirty="0">
                  <a:latin typeface="Montserrat Regular"/>
                  <a:cs typeface="Montserrat Regular"/>
                </a:rPr>
                <a:t>Cliente  con </a:t>
              </a:r>
              <a:r>
                <a:rPr lang="es-PE" sz="2900" dirty="0" smtClean="0">
                  <a:latin typeface="Montserrat Regular"/>
                  <a:cs typeface="Montserrat Regular"/>
                </a:rPr>
                <a:t>cuenta</a:t>
              </a:r>
              <a:endParaRPr lang="es-PE" sz="2900" dirty="0">
                <a:latin typeface="Montserrat Regular"/>
                <a:cs typeface="Montserrat Regular"/>
              </a:endParaRPr>
            </a:p>
          </p:txBody>
        </p:sp>
        <p:pic>
          <p:nvPicPr>
            <p:cNvPr id="27" name="Imagen 13">
              <a:extLst>
                <a:ext uri="{FF2B5EF4-FFF2-40B4-BE49-F238E27FC236}">
                  <a16:creationId xmlns="" xmlns:a16="http://schemas.microsoft.com/office/drawing/2014/main" id="{7B3F5561-CA85-C644-BE4D-DD670F77C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3001" y="5479141"/>
              <a:ext cx="788354" cy="855536"/>
            </a:xfrm>
            <a:prstGeom prst="rect">
              <a:avLst/>
            </a:prstGeom>
          </p:spPr>
        </p:pic>
        <p:sp>
          <p:nvSpPr>
            <p:cNvPr id="31" name="Flecha derecha 15">
              <a:extLst>
                <a:ext uri="{FF2B5EF4-FFF2-40B4-BE49-F238E27FC236}">
                  <a16:creationId xmlns="" xmlns:a16="http://schemas.microsoft.com/office/drawing/2014/main" id="{362D2BD5-831D-8D43-AF1E-AEFD7B7CD393}"/>
                </a:ext>
              </a:extLst>
            </p:cNvPr>
            <p:cNvSpPr/>
            <p:nvPr/>
          </p:nvSpPr>
          <p:spPr>
            <a:xfrm>
              <a:off x="3976697" y="5733233"/>
              <a:ext cx="1181493" cy="4516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PE" dirty="0"/>
            </a:p>
          </p:txBody>
        </p:sp>
      </p:grpSp>
      <p:sp>
        <p:nvSpPr>
          <p:cNvPr id="33" name="Flecha derecha 15">
            <a:extLst>
              <a:ext uri="{FF2B5EF4-FFF2-40B4-BE49-F238E27FC236}">
                <a16:creationId xmlns="" xmlns:a16="http://schemas.microsoft.com/office/drawing/2014/main" id="{4F11A599-ED96-D541-BE9A-ACC64127D307}"/>
              </a:ext>
            </a:extLst>
          </p:cNvPr>
          <p:cNvSpPr/>
          <p:nvPr/>
        </p:nvSpPr>
        <p:spPr>
          <a:xfrm>
            <a:off x="7870474" y="4081956"/>
            <a:ext cx="1181493" cy="45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dirty="0"/>
              <a:t>    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7773665C-C46F-D64C-816C-D8A4910A33E4}"/>
              </a:ext>
            </a:extLst>
          </p:cNvPr>
          <p:cNvGrpSpPr/>
          <p:nvPr/>
        </p:nvGrpSpPr>
        <p:grpSpPr>
          <a:xfrm>
            <a:off x="1604277" y="1880722"/>
            <a:ext cx="9412066" cy="1032287"/>
            <a:chOff x="1604277" y="1880722"/>
            <a:chExt cx="9412066" cy="1032287"/>
          </a:xfrm>
        </p:grpSpPr>
        <p:sp>
          <p:nvSpPr>
            <p:cNvPr id="11" name="Título 2">
              <a:extLst>
                <a:ext uri="{FF2B5EF4-FFF2-40B4-BE49-F238E27FC236}">
                  <a16:creationId xmlns="" xmlns:a16="http://schemas.microsoft.com/office/drawing/2014/main" id="{C343EE72-CC35-44CE-BD32-F687EA5489A3}"/>
                </a:ext>
              </a:extLst>
            </p:cNvPr>
            <p:cNvSpPr txBox="1">
              <a:spLocks/>
            </p:cNvSpPr>
            <p:nvPr/>
          </p:nvSpPr>
          <p:spPr>
            <a:xfrm>
              <a:off x="2469602" y="1890382"/>
              <a:ext cx="1306361" cy="102262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PE" sz="2600" b="1" dirty="0">
                  <a:latin typeface="Montserrat Regular"/>
                  <a:cs typeface="Montserrat Regular"/>
                </a:rPr>
                <a:t>Luis</a:t>
              </a:r>
            </a:p>
            <a:p>
              <a:pPr algn="ctr"/>
              <a:r>
                <a:rPr lang="es-PE" sz="1800" dirty="0">
                  <a:latin typeface="Montserrat Regular"/>
                  <a:cs typeface="Montserrat Regular"/>
                </a:rPr>
                <a:t>No Cliente</a:t>
              </a:r>
            </a:p>
          </p:txBody>
        </p:sp>
        <p:sp>
          <p:nvSpPr>
            <p:cNvPr id="16" name="Flecha derecha 15"/>
            <p:cNvSpPr/>
            <p:nvPr/>
          </p:nvSpPr>
          <p:spPr>
            <a:xfrm>
              <a:off x="3972140" y="2143267"/>
              <a:ext cx="1181493" cy="4516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PE" dirty="0">
                <a:latin typeface="Montserrat Regular"/>
                <a:cs typeface="Montserrat Regular"/>
              </a:endParaRPr>
            </a:p>
          </p:txBody>
        </p:sp>
        <p:pic>
          <p:nvPicPr>
            <p:cNvPr id="26" name="Imagen 11">
              <a:extLst>
                <a:ext uri="{FF2B5EF4-FFF2-40B4-BE49-F238E27FC236}">
                  <a16:creationId xmlns="" xmlns:a16="http://schemas.microsoft.com/office/drawing/2014/main" id="{F2059140-2688-7647-9DBD-60D91B2F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4277" y="1880722"/>
              <a:ext cx="865133" cy="855535"/>
            </a:xfrm>
            <a:prstGeom prst="rect">
              <a:avLst/>
            </a:prstGeom>
          </p:spPr>
        </p:pic>
        <p:sp>
          <p:nvSpPr>
            <p:cNvPr id="32" name="Flecha derecha 15">
              <a:extLst>
                <a:ext uri="{FF2B5EF4-FFF2-40B4-BE49-F238E27FC236}">
                  <a16:creationId xmlns="" xmlns:a16="http://schemas.microsoft.com/office/drawing/2014/main" id="{DE4CA23A-50B8-4C4F-BCF0-53CFA760CFEA}"/>
                </a:ext>
              </a:extLst>
            </p:cNvPr>
            <p:cNvSpPr/>
            <p:nvPr/>
          </p:nvSpPr>
          <p:spPr>
            <a:xfrm>
              <a:off x="7865917" y="2143267"/>
              <a:ext cx="1181493" cy="4516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PE" dirty="0">
                <a:latin typeface="Montserrat Regular"/>
                <a:cs typeface="Montserrat Regular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DA4A5FC6-923B-5A4A-9F27-1B5F4A5BC9D8}"/>
                </a:ext>
              </a:extLst>
            </p:cNvPr>
            <p:cNvSpPr txBox="1"/>
            <p:nvPr/>
          </p:nvSpPr>
          <p:spPr>
            <a:xfrm>
              <a:off x="9216572" y="2045905"/>
              <a:ext cx="1799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ontserrat Regular"/>
                  <a:cs typeface="Montserrat Regular"/>
                </a:rPr>
                <a:t>Crear</a:t>
              </a:r>
              <a:r>
                <a:rPr lang="en-US" dirty="0">
                  <a:latin typeface="Montserrat Regular"/>
                  <a:cs typeface="Montserrat Regular"/>
                </a:rPr>
                <a:t> </a:t>
              </a:r>
              <a:r>
                <a:rPr lang="en-US" dirty="0" err="1">
                  <a:latin typeface="Montserrat Regular"/>
                  <a:cs typeface="Montserrat Regular"/>
                </a:rPr>
                <a:t>cliente</a:t>
              </a:r>
              <a:r>
                <a:rPr lang="en-US" dirty="0">
                  <a:latin typeface="Montserrat Regular"/>
                  <a:cs typeface="Montserrat Regular"/>
                </a:rPr>
                <a:t> y </a:t>
              </a:r>
              <a:r>
                <a:rPr lang="en-US" dirty="0" err="1">
                  <a:latin typeface="Montserrat Regular"/>
                  <a:cs typeface="Montserrat Regular"/>
                </a:rPr>
                <a:t>abrir</a:t>
              </a:r>
              <a:r>
                <a:rPr lang="en-US" dirty="0">
                  <a:latin typeface="Montserrat Regular"/>
                  <a:cs typeface="Montserrat Regular"/>
                </a:rPr>
                <a:t> </a:t>
              </a:r>
              <a:r>
                <a:rPr lang="en-US" dirty="0" err="1">
                  <a:latin typeface="Montserrat Regular"/>
                  <a:cs typeface="Montserrat Regular"/>
                </a:rPr>
                <a:t>cuenta</a:t>
              </a:r>
              <a:endParaRPr lang="en-US" dirty="0">
                <a:latin typeface="Montserrat Regular"/>
                <a:cs typeface="Montserrat Regular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D533AA1-AC95-744D-AE2B-576BDFEC23DB}"/>
              </a:ext>
            </a:extLst>
          </p:cNvPr>
          <p:cNvSpPr txBox="1"/>
          <p:nvPr/>
        </p:nvSpPr>
        <p:spPr>
          <a:xfrm>
            <a:off x="9216572" y="4089885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 Regular"/>
                <a:cs typeface="Montserrat Regular"/>
              </a:rPr>
              <a:t>Abrir</a:t>
            </a:r>
            <a:r>
              <a:rPr lang="en-US" dirty="0">
                <a:latin typeface="Montserrat Regular"/>
                <a:cs typeface="Montserrat Regular"/>
              </a:rPr>
              <a:t> </a:t>
            </a:r>
            <a:r>
              <a:rPr lang="en-US" dirty="0" err="1">
                <a:latin typeface="Montserrat Regular"/>
                <a:cs typeface="Montserrat Regular"/>
              </a:rPr>
              <a:t>cuenta</a:t>
            </a:r>
            <a:endParaRPr lang="en-US" dirty="0">
              <a:latin typeface="Montserrat Regular"/>
              <a:cs typeface="Montserrat Regular"/>
            </a:endParaRPr>
          </a:p>
        </p:txBody>
      </p:sp>
      <p:sp>
        <p:nvSpPr>
          <p:cNvPr id="34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dirty="0" smtClean="0">
                <a:latin typeface="Geometria-Bold"/>
                <a:cs typeface="Geometria-Bold"/>
              </a:rPr>
              <a:t>Autenticación</a:t>
            </a:r>
            <a:endParaRPr lang="es-PE" dirty="0">
              <a:latin typeface="Geometria-Bold"/>
              <a:cs typeface="Geometria-Bold"/>
            </a:endParaRPr>
          </a:p>
        </p:txBody>
      </p:sp>
    </p:spTree>
    <p:extLst>
      <p:ext uri="{BB962C8B-B14F-4D97-AF65-F5344CB8AC3E}">
        <p14:creationId xmlns:p14="http://schemas.microsoft.com/office/powerpoint/2010/main" val="26852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 animBg="1"/>
      <p:bldP spid="33" grpId="0" animBg="1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008289"/>
              </p:ext>
            </p:extLst>
          </p:nvPr>
        </p:nvGraphicFramePr>
        <p:xfrm>
          <a:off x="1463177" y="1902884"/>
          <a:ext cx="9634890" cy="428112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116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01325"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APROBADO</a:t>
                      </a: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DESAPROBADO</a:t>
                      </a: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>
                          <a:latin typeface="Montserrat Regular"/>
                          <a:cs typeface="Montserrat Regular"/>
                        </a:rPr>
                        <a:t>Pregunta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Opción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>
                          <a:latin typeface="Montserrat Regular"/>
                          <a:cs typeface="Montserrat Regular"/>
                        </a:rPr>
                        <a:t>Pregunta</a:t>
                      </a:r>
                      <a:r>
                        <a:rPr lang="es-PE" sz="2800" b="1" baseline="0" dirty="0">
                          <a:latin typeface="Montserrat Regular"/>
                          <a:cs typeface="Montserrat Regular"/>
                        </a:rPr>
                        <a:t> 2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Opción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>
                          <a:latin typeface="Montserrat Regular"/>
                          <a:cs typeface="Montserrat Regular"/>
                        </a:rPr>
                        <a:t>Pregunta </a:t>
                      </a:r>
                      <a:r>
                        <a:rPr lang="es-PE" sz="2800" b="1" baseline="0" dirty="0">
                          <a:latin typeface="Montserrat Regular"/>
                          <a:cs typeface="Montserrat Regular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Opción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endParaRPr lang="es-PE" sz="2800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30" y="5377646"/>
            <a:ext cx="682711" cy="682711"/>
          </a:xfrm>
          <a:prstGeom prst="rect">
            <a:avLst/>
          </a:prstGeom>
        </p:spPr>
      </p:pic>
      <p:pic>
        <p:nvPicPr>
          <p:cNvPr id="25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30" y="5382733"/>
            <a:ext cx="663818" cy="663818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dirty="0" smtClean="0">
                <a:latin typeface="Geometria-Bold"/>
                <a:cs typeface="Geometria-Bold"/>
              </a:rPr>
              <a:t>Escenario de KBA</a:t>
            </a:r>
            <a:endParaRPr lang="es-PE" dirty="0">
              <a:latin typeface="Geometria-Bold"/>
              <a:cs typeface="Geometria-Bold"/>
            </a:endParaRPr>
          </a:p>
        </p:txBody>
      </p:sp>
    </p:spTree>
    <p:extLst>
      <p:ext uri="{BB962C8B-B14F-4D97-AF65-F5344CB8AC3E}">
        <p14:creationId xmlns:p14="http://schemas.microsoft.com/office/powerpoint/2010/main" val="66879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dirty="0" smtClean="0">
                <a:latin typeface="Geometria-Bold"/>
                <a:cs typeface="Geometria-Bold"/>
              </a:rPr>
              <a:t>Escenario de Login</a:t>
            </a:r>
            <a:endParaRPr lang="es-PE" dirty="0">
              <a:latin typeface="Geometria-Bold"/>
              <a:cs typeface="Geometria-Bold"/>
            </a:endParaRPr>
          </a:p>
        </p:txBody>
      </p:sp>
      <p:graphicFrame>
        <p:nvGraphicFramePr>
          <p:cNvPr id="10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575142"/>
              </p:ext>
            </p:extLst>
          </p:nvPr>
        </p:nvGraphicFramePr>
        <p:xfrm>
          <a:off x="1463177" y="1902884"/>
          <a:ext cx="9634890" cy="428112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116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01325"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APROBADO</a:t>
                      </a: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DESAPROBADO</a:t>
                      </a: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Tarjeta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Libre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Libre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DNI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99XXXXXX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99XXXXXX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PIN</a:t>
                      </a:r>
                      <a:endParaRPr lang="es-PE" sz="2800" b="1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A111111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>
                          <a:latin typeface="Montserrat Regular"/>
                          <a:cs typeface="Montserrat Regular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endParaRPr lang="es-PE" sz="2800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30" y="5377646"/>
            <a:ext cx="682711" cy="682711"/>
          </a:xfrm>
          <a:prstGeom prst="rect">
            <a:avLst/>
          </a:prstGeom>
        </p:spPr>
      </p:pic>
      <p:pic>
        <p:nvPicPr>
          <p:cNvPr id="1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30" y="5382733"/>
            <a:ext cx="663818" cy="6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000000"/>
                </a:solidFill>
                <a:latin typeface="Geometria-Bold"/>
                <a:cs typeface="Geometria-Bold"/>
              </a:rPr>
              <a:t>Definición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338" y="2467558"/>
            <a:ext cx="5598949" cy="113561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000000"/>
                </a:solidFill>
                <a:latin typeface="Montserrat Regular"/>
                <a:cs typeface="Montserrat Regular"/>
              </a:rPr>
              <a:t>El cliente final aprueba las condiciones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3">
            <a:extLst>
              <a:ext uri="{FF2B5EF4-FFF2-40B4-BE49-F238E27FC236}">
                <a16:creationId xmlns="" xmlns:a16="http://schemas.microsoft.com/office/drawing/2014/main" id="{8E044C4A-1527-944D-BBC3-95DC831AFF15}"/>
              </a:ext>
            </a:extLst>
          </p:cNvPr>
          <p:cNvSpPr txBox="1">
            <a:spLocks/>
          </p:cNvSpPr>
          <p:nvPr/>
        </p:nvSpPr>
        <p:spPr>
          <a:xfrm>
            <a:off x="1534292" y="3268482"/>
            <a:ext cx="3373748" cy="689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4000" dirty="0">
                <a:solidFill>
                  <a:srgbClr val="000000"/>
                </a:solidFill>
                <a:latin typeface="Montserrat Regular"/>
                <a:cs typeface="Montserrat Regular"/>
              </a:rPr>
              <a:t>Open Banking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="" xmlns:a16="http://schemas.microsoft.com/office/drawing/2014/main" id="{E61E3737-3E93-6E44-9194-35B0C51EC7C9}"/>
              </a:ext>
            </a:extLst>
          </p:cNvPr>
          <p:cNvSpPr/>
          <p:nvPr/>
        </p:nvSpPr>
        <p:spPr>
          <a:xfrm>
            <a:off x="5297492" y="2168525"/>
            <a:ext cx="422031" cy="3559126"/>
          </a:xfrm>
          <a:prstGeom prst="leftBrace">
            <a:avLst/>
          </a:prstGeom>
          <a:ln w="34925">
            <a:solidFill>
              <a:srgbClr val="D856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rcador de contenido 3">
            <a:extLst>
              <a:ext uri="{FF2B5EF4-FFF2-40B4-BE49-F238E27FC236}">
                <a16:creationId xmlns="" xmlns:a16="http://schemas.microsoft.com/office/drawing/2014/main" id="{6CD40014-CF29-0E4B-99EC-E3D7D2CC4B6F}"/>
              </a:ext>
            </a:extLst>
          </p:cNvPr>
          <p:cNvSpPr txBox="1">
            <a:spLocks/>
          </p:cNvSpPr>
          <p:nvPr/>
        </p:nvSpPr>
        <p:spPr>
          <a:xfrm>
            <a:off x="5903417" y="3816455"/>
            <a:ext cx="5598949" cy="66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rgbClr val="000000"/>
                </a:solidFill>
                <a:latin typeface="Montserrat Regular"/>
                <a:cs typeface="Montserrat Regular"/>
              </a:rPr>
              <a:t>Seguro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="" xmlns:a16="http://schemas.microsoft.com/office/drawing/2014/main" id="{88BCCE4D-B373-E143-BCC9-318CBA9813C1}"/>
              </a:ext>
            </a:extLst>
          </p:cNvPr>
          <p:cNvSpPr txBox="1">
            <a:spLocks/>
          </p:cNvSpPr>
          <p:nvPr/>
        </p:nvSpPr>
        <p:spPr>
          <a:xfrm>
            <a:off x="5903416" y="4893565"/>
            <a:ext cx="5598949" cy="66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rgbClr val="000000"/>
                </a:solidFill>
                <a:latin typeface="Montserrat Regular"/>
                <a:cs typeface="Montserrat Regular"/>
              </a:rPr>
              <a:t>Digital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="" xmlns:a16="http://schemas.microsoft.com/office/drawing/2014/main" id="{A5D80A36-C8F9-AF46-BBD3-F7F8DC176074}"/>
              </a:ext>
            </a:extLst>
          </p:cNvPr>
          <p:cNvSpPr txBox="1">
            <a:spLocks/>
          </p:cNvSpPr>
          <p:nvPr/>
        </p:nvSpPr>
        <p:spPr>
          <a:xfrm>
            <a:off x="1534292" y="4027129"/>
            <a:ext cx="3373748" cy="1333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solidFill>
                  <a:srgbClr val="000000"/>
                </a:solidFill>
                <a:latin typeface="Montserrat Regular"/>
                <a:cs typeface="Montserrat Regular"/>
              </a:rPr>
              <a:t>Información &amp; Servicios Financieros</a:t>
            </a:r>
          </a:p>
        </p:txBody>
      </p:sp>
    </p:spTree>
    <p:extLst>
      <p:ext uri="{BB962C8B-B14F-4D97-AF65-F5344CB8AC3E}">
        <p14:creationId xmlns:p14="http://schemas.microsoft.com/office/powerpoint/2010/main" val="359894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9" grpId="0" animBg="1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¿Ahora </a:t>
            </a:r>
            <a:r>
              <a:rPr lang="es-PE" dirty="0" smtClean="0">
                <a:latin typeface="Geometria-Bold"/>
                <a:cs typeface="Geometria-Bold"/>
              </a:rPr>
              <a:t>qué </a:t>
            </a:r>
            <a:r>
              <a:rPr lang="es-PE" dirty="0">
                <a:latin typeface="Geometria-Bold"/>
                <a:cs typeface="Geometria-Bold"/>
              </a:rPr>
              <a:t>puede hacer?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920" y="2770153"/>
            <a:ext cx="1555200" cy="16045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r="1338"/>
          <a:stretch/>
        </p:blipFill>
        <p:spPr>
          <a:xfrm>
            <a:off x="5399385" y="2806577"/>
            <a:ext cx="1535295" cy="153172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677" y="2782457"/>
            <a:ext cx="1555200" cy="1579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BE35563-B211-CB4D-8243-A2598BD22328}"/>
              </a:ext>
            </a:extLst>
          </p:cNvPr>
          <p:cNvSpPr txBox="1"/>
          <p:nvPr/>
        </p:nvSpPr>
        <p:spPr>
          <a:xfrm>
            <a:off x="1238363" y="4838137"/>
            <a:ext cx="2886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Montserrat Regular"/>
                <a:cs typeface="Montserrat Regular"/>
              </a:rPr>
              <a:t>Transferencias</a:t>
            </a:r>
            <a:endParaRPr lang="en-US" sz="2800" dirty="0">
              <a:latin typeface="Montserrat Regular"/>
              <a:cs typeface="Montserrat 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354FADD-63ED-C649-8A2A-834A37BCBADF}"/>
              </a:ext>
            </a:extLst>
          </p:cNvPr>
          <p:cNvSpPr txBox="1"/>
          <p:nvPr/>
        </p:nvSpPr>
        <p:spPr>
          <a:xfrm>
            <a:off x="4490465" y="4814634"/>
            <a:ext cx="363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Regular"/>
                <a:cs typeface="Montserrat Regular"/>
              </a:rPr>
              <a:t>Pago de </a:t>
            </a:r>
            <a:r>
              <a:rPr lang="en-US" sz="2800" dirty="0" err="1">
                <a:latin typeface="Montserrat Regular"/>
                <a:cs typeface="Montserrat Regular"/>
              </a:rPr>
              <a:t>Servicios</a:t>
            </a:r>
            <a:endParaRPr lang="en-US" sz="2800" dirty="0">
              <a:latin typeface="Montserrat Regular"/>
              <a:cs typeface="Montserrat Regula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6BFFDE-5A08-6540-8BD6-D11657F00401}"/>
              </a:ext>
            </a:extLst>
          </p:cNvPr>
          <p:cNvSpPr txBox="1"/>
          <p:nvPr/>
        </p:nvSpPr>
        <p:spPr>
          <a:xfrm>
            <a:off x="8065877" y="4828440"/>
            <a:ext cx="2886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Montserrat Regular"/>
                <a:cs typeface="Montserrat Regular"/>
              </a:rPr>
              <a:t>Recargas</a:t>
            </a:r>
            <a:endParaRPr lang="en-US" sz="2800" dirty="0">
              <a:latin typeface="Montserrat Regular"/>
              <a:cs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433925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dirty="0" smtClean="0">
                <a:latin typeface="Geometria-Bold"/>
                <a:cs typeface="Geometria-Bold"/>
              </a:rPr>
              <a:t>Escenario de Transferencia</a:t>
            </a:r>
            <a:endParaRPr lang="es-PE" dirty="0">
              <a:latin typeface="Geometria-Bold"/>
              <a:cs typeface="Geometria-Bold"/>
            </a:endParaRPr>
          </a:p>
        </p:txBody>
      </p:sp>
      <p:graphicFrame>
        <p:nvGraphicFramePr>
          <p:cNvPr id="10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19414"/>
              </p:ext>
            </p:extLst>
          </p:nvPr>
        </p:nvGraphicFramePr>
        <p:xfrm>
          <a:off x="1463177" y="1902884"/>
          <a:ext cx="9634890" cy="473767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116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EXITOSO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ERROR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7986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Cta</a:t>
                      </a:r>
                      <a:r>
                        <a:rPr lang="es-PE" sz="2800" b="1" baseline="0" dirty="0" smtClean="0">
                          <a:latin typeface="Montserrat Regular"/>
                          <a:cs typeface="Montserrat Regular"/>
                        </a:rPr>
                        <a:t> Cargo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Libre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Libre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7986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Cta</a:t>
                      </a:r>
                      <a:r>
                        <a:rPr lang="es-PE" sz="2800" b="1" baseline="0" dirty="0" smtClean="0">
                          <a:latin typeface="Montserrat Regular"/>
                          <a:cs typeface="Montserrat Regular"/>
                        </a:rPr>
                        <a:t> Destino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Libre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Libre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7986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Moneda</a:t>
                      </a:r>
                      <a:endParaRPr lang="es-PE" sz="2800" b="1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PEN/USD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PEN/USD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7986">
                <a:tc>
                  <a:txBody>
                    <a:bodyPr/>
                    <a:lstStyle/>
                    <a:p>
                      <a:pPr algn="ctr"/>
                      <a:r>
                        <a:rPr lang="es-PE" sz="2800" b="1" baseline="0" dirty="0" smtClean="0">
                          <a:latin typeface="Montserrat Regular"/>
                          <a:cs typeface="Montserrat Regular"/>
                        </a:rPr>
                        <a:t>Monto</a:t>
                      </a:r>
                      <a:endParaRPr lang="es-PE" sz="2800" b="1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95.00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100.00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</a:tr>
              <a:tr h="837986">
                <a:tc>
                  <a:txBody>
                    <a:bodyPr/>
                    <a:lstStyle/>
                    <a:p>
                      <a:pPr algn="ctr"/>
                      <a:endParaRPr lang="es-PE" sz="2800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30" y="5888458"/>
            <a:ext cx="682711" cy="682711"/>
          </a:xfrm>
          <a:prstGeom prst="rect">
            <a:avLst/>
          </a:prstGeom>
        </p:spPr>
      </p:pic>
      <p:pic>
        <p:nvPicPr>
          <p:cNvPr id="1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30" y="5893545"/>
            <a:ext cx="663818" cy="6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dirty="0" smtClean="0">
                <a:latin typeface="Geometria-Bold"/>
                <a:cs typeface="Geometria-Bold"/>
              </a:rPr>
              <a:t>Escenario de Recarga</a:t>
            </a:r>
            <a:endParaRPr lang="es-PE" dirty="0">
              <a:latin typeface="Geometria-Bold"/>
              <a:cs typeface="Geometria-Bold"/>
            </a:endParaRPr>
          </a:p>
        </p:txBody>
      </p:sp>
      <p:graphicFrame>
        <p:nvGraphicFramePr>
          <p:cNvPr id="10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66559"/>
              </p:ext>
            </p:extLst>
          </p:nvPr>
        </p:nvGraphicFramePr>
        <p:xfrm>
          <a:off x="1463177" y="1902884"/>
          <a:ext cx="9634890" cy="473767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116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47748"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EXITOSO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ERROR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7986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Operador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Bitel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Bitel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7986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Servicio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Recarga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Recarga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7986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Celular</a:t>
                      </a:r>
                      <a:endParaRPr lang="es-PE" sz="2800" b="1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2800" dirty="0" smtClean="0">
                          <a:latin typeface="Montserrat Regular"/>
                          <a:cs typeface="Montserrat Regular"/>
                        </a:rPr>
                        <a:t>987123456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800" dirty="0" smtClean="0">
                          <a:latin typeface="Montserrat Regular"/>
                          <a:cs typeface="Montserrat Regular"/>
                        </a:rPr>
                        <a:t>987123456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7986">
                <a:tc>
                  <a:txBody>
                    <a:bodyPr/>
                    <a:lstStyle/>
                    <a:p>
                      <a:pPr algn="ctr"/>
                      <a:r>
                        <a:rPr lang="es-PE" sz="2800" b="1" baseline="0" dirty="0" smtClean="0">
                          <a:latin typeface="Montserrat Regular"/>
                          <a:cs typeface="Montserrat Regular"/>
                        </a:rPr>
                        <a:t>Monto</a:t>
                      </a:r>
                      <a:endParaRPr lang="es-PE" sz="2800" b="1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5.00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100.00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</a:tr>
              <a:tr h="837986">
                <a:tc>
                  <a:txBody>
                    <a:bodyPr/>
                    <a:lstStyle/>
                    <a:p>
                      <a:pPr algn="ctr"/>
                      <a:endParaRPr lang="es-PE" sz="2800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30" y="5888458"/>
            <a:ext cx="682711" cy="682711"/>
          </a:xfrm>
          <a:prstGeom prst="rect">
            <a:avLst/>
          </a:prstGeom>
        </p:spPr>
      </p:pic>
      <p:pic>
        <p:nvPicPr>
          <p:cNvPr id="1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30" y="5893545"/>
            <a:ext cx="663818" cy="6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dirty="0" smtClean="0">
                <a:latin typeface="Geometria-Bold"/>
                <a:cs typeface="Geometria-Bold"/>
              </a:rPr>
              <a:t>Escenario Consultar Deuda</a:t>
            </a:r>
            <a:endParaRPr lang="es-PE" dirty="0">
              <a:latin typeface="Geometria-Bold"/>
              <a:cs typeface="Geometria-Bold"/>
            </a:endParaRPr>
          </a:p>
        </p:txBody>
      </p:sp>
      <p:graphicFrame>
        <p:nvGraphicFramePr>
          <p:cNvPr id="10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56871"/>
              </p:ext>
            </p:extLst>
          </p:nvPr>
        </p:nvGraphicFramePr>
        <p:xfrm>
          <a:off x="1463177" y="1902884"/>
          <a:ext cx="9634890" cy="428112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116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01325"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EXITOSO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ERROR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Empresa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Luz del sur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Luz del sur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Servicio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Luz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Luz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Deudor</a:t>
                      </a:r>
                      <a:endParaRPr lang="es-PE" sz="2800" b="1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dirty="0" smtClean="0">
                          <a:latin typeface="Montserrat Regular"/>
                          <a:cs typeface="Montserrat Regular"/>
                        </a:rPr>
                        <a:t>A1580040 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dirty="0" smtClean="0">
                          <a:latin typeface="Montserrat Regular"/>
                          <a:cs typeface="Montserrat Regular"/>
                        </a:rPr>
                        <a:t>00080012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endParaRPr lang="es-PE" sz="2800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30" y="5377646"/>
            <a:ext cx="682711" cy="682711"/>
          </a:xfrm>
          <a:prstGeom prst="rect">
            <a:avLst/>
          </a:prstGeom>
        </p:spPr>
      </p:pic>
      <p:pic>
        <p:nvPicPr>
          <p:cNvPr id="1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30" y="5382733"/>
            <a:ext cx="663818" cy="6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dirty="0" smtClean="0">
                <a:latin typeface="Geometria-Bold"/>
                <a:cs typeface="Geometria-Bold"/>
              </a:rPr>
              <a:t>Escenario Pagar Recibo</a:t>
            </a:r>
            <a:endParaRPr lang="es-PE" dirty="0">
              <a:latin typeface="Geometria-Bold"/>
              <a:cs typeface="Geometria-Bold"/>
            </a:endParaRPr>
          </a:p>
        </p:txBody>
      </p:sp>
      <p:graphicFrame>
        <p:nvGraphicFramePr>
          <p:cNvPr id="10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14109"/>
              </p:ext>
            </p:extLst>
          </p:nvPr>
        </p:nvGraphicFramePr>
        <p:xfrm>
          <a:off x="1463177" y="1902884"/>
          <a:ext cx="9634890" cy="428112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116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116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01325"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EXITOSO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ERROR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>
                    <a:solidFill>
                      <a:srgbClr val="2BA55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Empresa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Luz del sur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Luz del sur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Servicio</a:t>
                      </a:r>
                      <a:endParaRPr lang="es-PE" sz="2800" b="1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Luz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800" dirty="0" smtClean="0">
                          <a:latin typeface="Montserrat Regular"/>
                          <a:cs typeface="Montserrat Regular"/>
                        </a:rPr>
                        <a:t>Luz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r>
                        <a:rPr lang="es-PE" sz="2800" b="1" dirty="0" smtClean="0">
                          <a:latin typeface="Montserrat Regular"/>
                          <a:cs typeface="Montserrat Regular"/>
                        </a:rPr>
                        <a:t>Recibo</a:t>
                      </a:r>
                      <a:endParaRPr lang="es-PE" sz="2800" b="1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dirty="0" smtClean="0">
                          <a:latin typeface="Montserrat Regular"/>
                          <a:cs typeface="Montserrat Regular"/>
                        </a:rPr>
                        <a:t>00000005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dirty="0" smtClean="0">
                          <a:latin typeface="Montserrat Regular"/>
                          <a:cs typeface="Montserrat Regular"/>
                        </a:rPr>
                        <a:t>00000006</a:t>
                      </a:r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19951">
                <a:tc>
                  <a:txBody>
                    <a:bodyPr/>
                    <a:lstStyle/>
                    <a:p>
                      <a:pPr algn="ctr"/>
                      <a:endParaRPr lang="es-PE" sz="2800" baseline="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sz="2800" dirty="0">
                        <a:latin typeface="Montserrat Regular"/>
                        <a:cs typeface="Montserrat 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30" y="5377646"/>
            <a:ext cx="682711" cy="682711"/>
          </a:xfrm>
          <a:prstGeom prst="rect">
            <a:avLst/>
          </a:prstGeom>
        </p:spPr>
      </p:pic>
      <p:pic>
        <p:nvPicPr>
          <p:cNvPr id="1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30" y="5382733"/>
            <a:ext cx="663818" cy="6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ECDF9FC2-0707-4341-8068-D935138A7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8" t="11382" r="10109" b="6646"/>
          <a:stretch/>
        </p:blipFill>
        <p:spPr>
          <a:xfrm>
            <a:off x="1" y="-118259"/>
            <a:ext cx="12192000" cy="69762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F7403B1-74AD-4961-A9DB-17CE8BF1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8" t="11382" r="10109" b="8142"/>
          <a:stretch/>
        </p:blipFill>
        <p:spPr>
          <a:xfrm>
            <a:off x="886660" y="69574"/>
            <a:ext cx="10445183" cy="58675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652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dirty="0">
                <a:solidFill>
                  <a:srgbClr val="000000"/>
                </a:solidFill>
                <a:latin typeface="Geometria-Bold"/>
                <a:cs typeface="Geometria-Bold"/>
              </a:rPr>
              <a:t>Personas &amp; Tecnología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24599BA-8A87-9341-BC29-D2322B280AD8}"/>
              </a:ext>
            </a:extLst>
          </p:cNvPr>
          <p:cNvSpPr/>
          <p:nvPr/>
        </p:nvSpPr>
        <p:spPr>
          <a:xfrm>
            <a:off x="2544916" y="2088272"/>
            <a:ext cx="3057599" cy="1671018"/>
          </a:xfrm>
          <a:prstGeom prst="rect">
            <a:avLst/>
          </a:prstGeom>
          <a:solidFill>
            <a:srgbClr val="2B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 Regular"/>
                <a:cs typeface="Montserrat Regular"/>
              </a:rPr>
              <a:t>Scrum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9CA4E8C-648B-1044-8ED1-0378C5EB68DD}"/>
              </a:ext>
            </a:extLst>
          </p:cNvPr>
          <p:cNvSpPr/>
          <p:nvPr/>
        </p:nvSpPr>
        <p:spPr>
          <a:xfrm>
            <a:off x="6427487" y="2088272"/>
            <a:ext cx="3057599" cy="1671018"/>
          </a:xfrm>
          <a:prstGeom prst="rect">
            <a:avLst/>
          </a:prstGeom>
          <a:solidFill>
            <a:srgbClr val="2B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Montserrat Regular"/>
                <a:cs typeface="Montserrat Regular"/>
              </a:rPr>
              <a:t>Automatización</a:t>
            </a:r>
            <a:endParaRPr lang="en-US" sz="2800" dirty="0">
              <a:latin typeface="Montserrat Regular"/>
              <a:cs typeface="Montserrat Regular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8A900E6-3D12-A54C-83CF-5A990BD7E4FF}"/>
              </a:ext>
            </a:extLst>
          </p:cNvPr>
          <p:cNvSpPr/>
          <p:nvPr/>
        </p:nvSpPr>
        <p:spPr>
          <a:xfrm>
            <a:off x="2544915" y="4417815"/>
            <a:ext cx="3057599" cy="1671018"/>
          </a:xfrm>
          <a:prstGeom prst="rect">
            <a:avLst/>
          </a:prstGeom>
          <a:solidFill>
            <a:srgbClr val="2B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 Regular"/>
                <a:cs typeface="Montserrat Regular"/>
              </a:rPr>
              <a:t>Microservicios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FB2A31B-4D05-EA4D-9450-6266AA0BD883}"/>
              </a:ext>
            </a:extLst>
          </p:cNvPr>
          <p:cNvSpPr/>
          <p:nvPr/>
        </p:nvSpPr>
        <p:spPr>
          <a:xfrm>
            <a:off x="6427486" y="4417815"/>
            <a:ext cx="3057599" cy="1671018"/>
          </a:xfrm>
          <a:prstGeom prst="rect">
            <a:avLst/>
          </a:prstGeom>
          <a:solidFill>
            <a:srgbClr val="2B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 Regular"/>
                <a:cs typeface="Montserrat Regular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73984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000000"/>
                </a:solidFill>
                <a:latin typeface="Geometria-Bold"/>
                <a:cs typeface="Geometria-Bold"/>
              </a:rPr>
              <a:t>Estrategia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4233C4E-5F57-4640-B70B-EBEB66A017BC}"/>
              </a:ext>
            </a:extLst>
          </p:cNvPr>
          <p:cNvSpPr/>
          <p:nvPr/>
        </p:nvSpPr>
        <p:spPr>
          <a:xfrm>
            <a:off x="1819201" y="4628271"/>
            <a:ext cx="8149886" cy="1671018"/>
          </a:xfrm>
          <a:prstGeom prst="rect">
            <a:avLst/>
          </a:prstGeom>
          <a:solidFill>
            <a:srgbClr val="2B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Regular"/>
                <a:cs typeface="Montserrat Regular"/>
              </a:rPr>
              <a:t>Interbank</a:t>
            </a:r>
          </a:p>
          <a:p>
            <a:pPr algn="ctr"/>
            <a:r>
              <a:rPr lang="en-US" sz="2400" dirty="0">
                <a:latin typeface="Montserrat Regular"/>
                <a:cs typeface="Montserrat Regular"/>
              </a:rPr>
              <a:t>Open Banking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E4616EA-AB37-064C-BAF1-7AC6F4F605D5}"/>
              </a:ext>
            </a:extLst>
          </p:cNvPr>
          <p:cNvSpPr/>
          <p:nvPr/>
        </p:nvSpPr>
        <p:spPr>
          <a:xfrm>
            <a:off x="1819201" y="2292236"/>
            <a:ext cx="2349306" cy="1134447"/>
          </a:xfrm>
          <a:prstGeom prst="rect">
            <a:avLst/>
          </a:prstGeom>
          <a:solidFill>
            <a:srgbClr val="2B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Montserrat Regular"/>
                <a:cs typeface="Montserrat Regular"/>
              </a:rPr>
              <a:t>Aplicaciones</a:t>
            </a:r>
            <a:r>
              <a:rPr lang="en-US" sz="2400" dirty="0">
                <a:latin typeface="Montserrat Regular"/>
                <a:cs typeface="Montserrat Regular"/>
              </a:rPr>
              <a:t> de Interbank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4761A4E-9F79-9C48-AE56-2B6E62444DB1}"/>
              </a:ext>
            </a:extLst>
          </p:cNvPr>
          <p:cNvSpPr/>
          <p:nvPr/>
        </p:nvSpPr>
        <p:spPr>
          <a:xfrm>
            <a:off x="4719491" y="2292237"/>
            <a:ext cx="2349306" cy="11344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Montserrat Regular"/>
                <a:cs typeface="Montserrat Regular"/>
              </a:rPr>
              <a:t>Aplicaciones</a:t>
            </a:r>
            <a:endParaRPr lang="en-US" sz="2400" dirty="0">
              <a:solidFill>
                <a:schemeClr val="bg1"/>
              </a:solidFill>
              <a:latin typeface="Montserrat Regular"/>
              <a:cs typeface="Montserrat Regular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 Regular"/>
                <a:cs typeface="Montserrat Regular"/>
              </a:rPr>
              <a:t>de </a:t>
            </a:r>
            <a:r>
              <a:rPr lang="en-US" sz="2400" dirty="0" err="1">
                <a:solidFill>
                  <a:schemeClr val="bg1"/>
                </a:solidFill>
                <a:latin typeface="Montserrat Regular"/>
                <a:cs typeface="Montserrat Regular"/>
              </a:rPr>
              <a:t>Intercorp</a:t>
            </a:r>
            <a:endParaRPr lang="en-US" sz="2400" dirty="0">
              <a:solidFill>
                <a:schemeClr val="bg1"/>
              </a:solidFill>
              <a:latin typeface="Montserrat Regular"/>
              <a:cs typeface="Montserrat Regula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7074FEF-335F-E641-A4A7-C1E8921E35E2}"/>
              </a:ext>
            </a:extLst>
          </p:cNvPr>
          <p:cNvSpPr/>
          <p:nvPr/>
        </p:nvSpPr>
        <p:spPr>
          <a:xfrm>
            <a:off x="7619781" y="2292235"/>
            <a:ext cx="2349306" cy="11344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FFFF"/>
                </a:solidFill>
                <a:latin typeface="Montserrat Regular"/>
                <a:cs typeface="Montserrat Regular"/>
              </a:rPr>
              <a:t>Terceros</a:t>
            </a:r>
            <a:endParaRPr lang="en-US" sz="2400" dirty="0">
              <a:solidFill>
                <a:srgbClr val="FFFFFF"/>
              </a:solidFill>
              <a:latin typeface="Montserrat Regular"/>
              <a:cs typeface="Montserrat Regular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474657D-E101-794E-BF72-378336CB80CA}"/>
              </a:ext>
            </a:extLst>
          </p:cNvPr>
          <p:cNvCxnSpPr>
            <a:cxnSpLocks/>
          </p:cNvCxnSpPr>
          <p:nvPr/>
        </p:nvCxnSpPr>
        <p:spPr>
          <a:xfrm>
            <a:off x="2982351" y="3460253"/>
            <a:ext cx="0" cy="1168018"/>
          </a:xfrm>
          <a:prstGeom prst="straightConnector1">
            <a:avLst/>
          </a:prstGeom>
          <a:ln w="47625">
            <a:solidFill>
              <a:srgbClr val="D856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293BACD-7BC4-E344-8112-4F2B8873554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5894144" y="3426684"/>
            <a:ext cx="0" cy="1201587"/>
          </a:xfrm>
          <a:prstGeom prst="straightConnector1">
            <a:avLst/>
          </a:prstGeom>
          <a:ln w="47625">
            <a:solidFill>
              <a:srgbClr val="D856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F444D39-BBD1-D94E-AD9E-2B1EBE835B26}"/>
              </a:ext>
            </a:extLst>
          </p:cNvPr>
          <p:cNvCxnSpPr>
            <a:cxnSpLocks/>
          </p:cNvCxnSpPr>
          <p:nvPr/>
        </p:nvCxnSpPr>
        <p:spPr>
          <a:xfrm>
            <a:off x="8794434" y="3429400"/>
            <a:ext cx="0" cy="1201587"/>
          </a:xfrm>
          <a:prstGeom prst="straightConnector1">
            <a:avLst/>
          </a:prstGeom>
          <a:ln w="47625">
            <a:solidFill>
              <a:srgbClr val="D856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73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000000"/>
                </a:solidFill>
                <a:latin typeface="Geometria-Bold"/>
                <a:cs typeface="Geometria-Bold"/>
              </a:rPr>
              <a:t>¿Qué deben esperar?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C8783C6-331F-034C-A21F-6DF01879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689" y="1224642"/>
            <a:ext cx="12259411" cy="5771243"/>
          </a:xfrm>
          <a:prstGeom prst="rect">
            <a:avLst/>
          </a:prstGeom>
        </p:spPr>
      </p:pic>
      <p:sp>
        <p:nvSpPr>
          <p:cNvPr id="15" name="Marcador de contenido 3">
            <a:extLst>
              <a:ext uri="{FF2B5EF4-FFF2-40B4-BE49-F238E27FC236}">
                <a16:creationId xmlns="" xmlns:a16="http://schemas.microsoft.com/office/drawing/2014/main" id="{06B663AC-7097-3A4C-A9F8-F4EE560318B6}"/>
              </a:ext>
            </a:extLst>
          </p:cNvPr>
          <p:cNvSpPr txBox="1">
            <a:spLocks/>
          </p:cNvSpPr>
          <p:nvPr/>
        </p:nvSpPr>
        <p:spPr>
          <a:xfrm>
            <a:off x="4407610" y="3653795"/>
            <a:ext cx="2964812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4400" dirty="0">
                <a:latin typeface="Montserrat Regular"/>
                <a:cs typeface="Montserrat Regular"/>
              </a:rPr>
              <a:t>Mejora </a:t>
            </a:r>
            <a:r>
              <a:rPr lang="es-MX" sz="4400" dirty="0" smtClean="0">
                <a:latin typeface="Montserrat Regular"/>
                <a:cs typeface="Montserrat Regular"/>
              </a:rPr>
              <a:t>Continua</a:t>
            </a:r>
            <a:endParaRPr lang="es-MX" sz="4400" dirty="0">
              <a:latin typeface="Montserrat Regular"/>
              <a:cs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367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43" y="2766218"/>
            <a:ext cx="10515600" cy="1325563"/>
          </a:xfrm>
        </p:spPr>
        <p:txBody>
          <a:bodyPr/>
          <a:lstStyle/>
          <a:p>
            <a:r>
              <a:rPr lang="es-PE" dirty="0">
                <a:solidFill>
                  <a:srgbClr val="000000"/>
                </a:solidFill>
                <a:latin typeface="Geometria-Bold"/>
                <a:cs typeface="Geometria-Bold"/>
              </a:rPr>
              <a:t>APIs – Desarrollo</a:t>
            </a:r>
          </a:p>
        </p:txBody>
      </p:sp>
    </p:spTree>
    <p:extLst>
      <p:ext uri="{BB962C8B-B14F-4D97-AF65-F5344CB8AC3E}">
        <p14:creationId xmlns:p14="http://schemas.microsoft.com/office/powerpoint/2010/main" val="302382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Descripción General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13753" y="1879606"/>
            <a:ext cx="2091600" cy="4317384"/>
            <a:chOff x="547746" y="1690688"/>
            <a:chExt cx="2091600" cy="431738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131" y="4964072"/>
              <a:ext cx="1139757" cy="10440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131" y="3639933"/>
              <a:ext cx="1139757" cy="10440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447" y="2256090"/>
              <a:ext cx="1139757" cy="1044000"/>
            </a:xfrm>
            <a:prstGeom prst="rect">
              <a:avLst/>
            </a:prstGeom>
          </p:spPr>
        </p:pic>
        <p:sp>
          <p:nvSpPr>
            <p:cNvPr id="45" name="Marcador de contenido 3">
              <a:extLst>
                <a:ext uri="{FF2B5EF4-FFF2-40B4-BE49-F238E27FC236}">
                  <a16:creationId xmlns="" xmlns:a16="http://schemas.microsoft.com/office/drawing/2014/main" id="{23D3A032-737C-4A7F-96D6-9CADF28A4E6C}"/>
                </a:ext>
              </a:extLst>
            </p:cNvPr>
            <p:cNvSpPr txBox="1">
              <a:spLocks/>
            </p:cNvSpPr>
            <p:nvPr/>
          </p:nvSpPr>
          <p:spPr>
            <a:xfrm>
              <a:off x="547746" y="1690688"/>
              <a:ext cx="2091600" cy="54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MX" sz="2400" b="1" dirty="0">
                  <a:solidFill>
                    <a:srgbClr val="154FA1"/>
                  </a:solidFill>
                  <a:latin typeface="Montserrat Regular"/>
                  <a:cs typeface="Montserrat Regular"/>
                </a:rPr>
                <a:t>Customers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68448" y="1886323"/>
            <a:ext cx="2902349" cy="4317384"/>
            <a:chOff x="2868448" y="1886323"/>
            <a:chExt cx="2902349" cy="4317384"/>
          </a:xfrm>
        </p:grpSpPr>
        <p:grpSp>
          <p:nvGrpSpPr>
            <p:cNvPr id="13" name="Group 12"/>
            <p:cNvGrpSpPr/>
            <p:nvPr/>
          </p:nvGrpSpPr>
          <p:grpSpPr>
            <a:xfrm>
              <a:off x="3679197" y="1886323"/>
              <a:ext cx="2091600" cy="4317384"/>
              <a:chOff x="3431542" y="1690688"/>
              <a:chExt cx="2091600" cy="4317384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0982" y="3639934"/>
                <a:ext cx="1086050" cy="10440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8640" y="4964072"/>
                <a:ext cx="1086050" cy="10440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6299" y="2230688"/>
                <a:ext cx="1086050" cy="1044000"/>
              </a:xfrm>
              <a:prstGeom prst="rect">
                <a:avLst/>
              </a:prstGeom>
            </p:spPr>
          </p:pic>
          <p:sp>
            <p:nvSpPr>
              <p:cNvPr id="42" name="Marcador de contenido 3">
                <a:extLst>
                  <a:ext uri="{FF2B5EF4-FFF2-40B4-BE49-F238E27FC236}">
                    <a16:creationId xmlns="" xmlns:a16="http://schemas.microsoft.com/office/drawing/2014/main" id="{23D3A032-737C-4A7F-96D6-9CADF28A4E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1542" y="1690688"/>
                <a:ext cx="2091600" cy="54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s-MX" sz="2400" b="1" dirty="0">
                    <a:solidFill>
                      <a:srgbClr val="154FA1"/>
                    </a:solidFill>
                    <a:latin typeface="Montserrat Regular"/>
                    <a:cs typeface="Montserrat Regular"/>
                  </a:rPr>
                  <a:t>Applications</a:t>
                </a:r>
              </a:p>
            </p:txBody>
          </p:sp>
        </p:grpSp>
        <p:sp>
          <p:nvSpPr>
            <p:cNvPr id="58" name="Right Arrow 57"/>
            <p:cNvSpPr/>
            <p:nvPr/>
          </p:nvSpPr>
          <p:spPr>
            <a:xfrm>
              <a:off x="2868448" y="3721350"/>
              <a:ext cx="706563" cy="1325563"/>
            </a:xfrm>
            <a:prstGeom prst="rightArrow">
              <a:avLst/>
            </a:prstGeom>
            <a:solidFill>
              <a:srgbClr val="154F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Montserrat Regular"/>
                <a:cs typeface="Montserrat Regular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835373" y="1886323"/>
            <a:ext cx="2737839" cy="4524932"/>
            <a:chOff x="5835373" y="1886323"/>
            <a:chExt cx="2737839" cy="4524932"/>
          </a:xfrm>
        </p:grpSpPr>
        <p:grpSp>
          <p:nvGrpSpPr>
            <p:cNvPr id="21" name="Group 20"/>
            <p:cNvGrpSpPr/>
            <p:nvPr/>
          </p:nvGrpSpPr>
          <p:grpSpPr>
            <a:xfrm>
              <a:off x="6481515" y="1886323"/>
              <a:ext cx="2091697" cy="4524932"/>
              <a:chOff x="6516004" y="1804021"/>
              <a:chExt cx="2091697" cy="4524932"/>
            </a:xfrm>
          </p:grpSpPr>
          <p:sp>
            <p:nvSpPr>
              <p:cNvPr id="77" name="Marcador de contenido 3">
                <a:extLst>
                  <a:ext uri="{FF2B5EF4-FFF2-40B4-BE49-F238E27FC236}">
                    <a16:creationId xmlns="" xmlns:a16="http://schemas.microsoft.com/office/drawing/2014/main" id="{23D3A032-737C-4A7F-96D6-9CADF28A4E6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516004" y="1804021"/>
                <a:ext cx="2091697" cy="54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s-PE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b="1">
                    <a:solidFill>
                      <a:srgbClr val="154FA1"/>
                    </a:solidFill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s-MX" sz="2400" dirty="0" smtClean="0">
                    <a:latin typeface="Montserrat Regular"/>
                    <a:cs typeface="Montserrat Regular"/>
                  </a:rPr>
                  <a:t>APIs</a:t>
                </a:r>
                <a:endParaRPr lang="es-MX" sz="2400" dirty="0">
                  <a:latin typeface="Montserrat Regular"/>
                  <a:cs typeface="Montserrat Regular"/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955164" y="2344021"/>
                <a:ext cx="1175283" cy="117528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955163" y="3705327"/>
                <a:ext cx="1175283" cy="1175283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955162" y="5153670"/>
                <a:ext cx="1175283" cy="1175283"/>
              </a:xfrm>
              <a:prstGeom prst="rect">
                <a:avLst/>
              </a:prstGeom>
            </p:spPr>
          </p:pic>
        </p:grpSp>
        <p:sp>
          <p:nvSpPr>
            <p:cNvPr id="38" name="Right Arrow 37">
              <a:extLst>
                <a:ext uri="{FF2B5EF4-FFF2-40B4-BE49-F238E27FC236}">
                  <a16:creationId xmlns="" xmlns:a16="http://schemas.microsoft.com/office/drawing/2014/main" id="{29E79455-5812-7D43-B0D4-774A759746E5}"/>
                </a:ext>
              </a:extLst>
            </p:cNvPr>
            <p:cNvSpPr/>
            <p:nvPr/>
          </p:nvSpPr>
          <p:spPr>
            <a:xfrm>
              <a:off x="5835373" y="3706015"/>
              <a:ext cx="706563" cy="1325563"/>
            </a:xfrm>
            <a:prstGeom prst="rightArrow">
              <a:avLst/>
            </a:prstGeom>
            <a:solidFill>
              <a:srgbClr val="154F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Montserrat Regular"/>
                <a:cs typeface="Montserra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492127" y="1843681"/>
            <a:ext cx="2902440" cy="3203231"/>
            <a:chOff x="8492127" y="1843681"/>
            <a:chExt cx="2902440" cy="3203231"/>
          </a:xfrm>
        </p:grpSpPr>
        <p:grpSp>
          <p:nvGrpSpPr>
            <p:cNvPr id="31" name="Group 30"/>
            <p:cNvGrpSpPr/>
            <p:nvPr/>
          </p:nvGrpSpPr>
          <p:grpSpPr>
            <a:xfrm>
              <a:off x="9302870" y="1843681"/>
              <a:ext cx="2091697" cy="3119231"/>
              <a:chOff x="9936206" y="1691512"/>
              <a:chExt cx="2091697" cy="3119231"/>
            </a:xfrm>
          </p:grpSpPr>
          <p:sp>
            <p:nvSpPr>
              <p:cNvPr id="50" name="Marcador de contenido 3">
                <a:extLst>
                  <a:ext uri="{FF2B5EF4-FFF2-40B4-BE49-F238E27FC236}">
                    <a16:creationId xmlns="" xmlns:a16="http://schemas.microsoft.com/office/drawing/2014/main" id="{23D3A032-737C-4A7F-96D6-9CADF28A4E6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936206" y="1691512"/>
                <a:ext cx="2091697" cy="54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s-PE"/>
                </a:defPPr>
                <a:lvl1pPr indent="0" algn="ctr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b="1">
                    <a:solidFill>
                      <a:srgbClr val="154FA1"/>
                    </a:solidFill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s-MX" sz="2400" dirty="0">
                    <a:latin typeface="Montserrat Regular"/>
                    <a:cs typeface="Montserrat Regular"/>
                  </a:rPr>
                  <a:t>Bank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6866" y="3623312"/>
                <a:ext cx="1187431" cy="1187431"/>
              </a:xfrm>
              <a:prstGeom prst="rect">
                <a:avLst/>
              </a:prstGeom>
            </p:spPr>
          </p:pic>
        </p:grpSp>
        <p:sp>
          <p:nvSpPr>
            <p:cNvPr id="39" name="Right Arrow 38">
              <a:extLst>
                <a:ext uri="{FF2B5EF4-FFF2-40B4-BE49-F238E27FC236}">
                  <a16:creationId xmlns="" xmlns:a16="http://schemas.microsoft.com/office/drawing/2014/main" id="{ECCC07B8-6EB3-7F4A-8B1F-E35770B46A71}"/>
                </a:ext>
              </a:extLst>
            </p:cNvPr>
            <p:cNvSpPr/>
            <p:nvPr/>
          </p:nvSpPr>
          <p:spPr>
            <a:xfrm>
              <a:off x="8492127" y="3721349"/>
              <a:ext cx="706563" cy="1325563"/>
            </a:xfrm>
            <a:prstGeom prst="rightArrow">
              <a:avLst/>
            </a:prstGeom>
            <a:solidFill>
              <a:srgbClr val="154F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>
                <a:latin typeface="Montserrat Regular"/>
                <a:cs typeface="Montserrat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90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CD028573-7B49-406D-966F-B517C153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34388" r="11413" b="25979"/>
          <a:stretch/>
        </p:blipFill>
        <p:spPr>
          <a:xfrm>
            <a:off x="8441635" y="251791"/>
            <a:ext cx="3578087" cy="10786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C343EE72-CC35-44CE-BD32-F687EA54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Geometria-Bold"/>
                <a:cs typeface="Geometria-Bold"/>
              </a:rPr>
              <a:t>Primeros</a:t>
            </a:r>
            <a:r>
              <a:rPr lang="es-PE" b="1" dirty="0"/>
              <a:t> </a:t>
            </a:r>
            <a:r>
              <a:rPr lang="es-PE" dirty="0">
                <a:latin typeface="Geometria-Bold"/>
                <a:cs typeface="Geometria-Bold"/>
              </a:rPr>
              <a:t>pasos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828236D9-1E33-41FC-82A7-9623AEAA295A}"/>
              </a:ext>
            </a:extLst>
          </p:cNvPr>
          <p:cNvCxnSpPr/>
          <p:nvPr/>
        </p:nvCxnSpPr>
        <p:spPr>
          <a:xfrm>
            <a:off x="815835" y="1456894"/>
            <a:ext cx="914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834" y="2782457"/>
            <a:ext cx="10681007" cy="798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>
                <a:latin typeface="Montserrat Regular"/>
                <a:cs typeface="Montserrat Regular"/>
              </a:rPr>
              <a:t>1. Crear subscription </a:t>
            </a:r>
            <a:r>
              <a:rPr lang="es-MX" dirty="0">
                <a:latin typeface="Montserrat Regular"/>
                <a:cs typeface="Montserrat Regular"/>
                <a:hlinkClick r:id="rId3"/>
              </a:rPr>
              <a:t>http://portaldev.digital.interbank.pe</a:t>
            </a:r>
            <a:endParaRPr lang="es-MX" dirty="0">
              <a:latin typeface="Montserrat Regular"/>
              <a:cs typeface="Montserrat Regular"/>
            </a:endParaRPr>
          </a:p>
          <a:p>
            <a:pPr lvl="1"/>
            <a:endParaRPr lang="es-MX" dirty="0">
              <a:latin typeface="Montserrat Regular"/>
              <a:cs typeface="Montserrat Regular"/>
            </a:endParaRPr>
          </a:p>
          <a:p>
            <a:pPr lvl="1"/>
            <a:endParaRPr lang="es-MX" dirty="0">
              <a:latin typeface="Montserrat Regular"/>
              <a:cs typeface="Montserrat Regular"/>
            </a:endParaRPr>
          </a:p>
        </p:txBody>
      </p:sp>
      <p:sp>
        <p:nvSpPr>
          <p:cNvPr id="23" name="Marcador de contenido 3">
            <a:extLst>
              <a:ext uri="{FF2B5EF4-FFF2-40B4-BE49-F238E27FC236}">
                <a16:creationId xmlns="" xmlns:a16="http://schemas.microsoft.com/office/drawing/2014/main" id="{23D3A032-737C-4A7F-96D6-9CADF28A4E6C}"/>
              </a:ext>
            </a:extLst>
          </p:cNvPr>
          <p:cNvSpPr txBox="1">
            <a:spLocks/>
          </p:cNvSpPr>
          <p:nvPr/>
        </p:nvSpPr>
        <p:spPr>
          <a:xfrm>
            <a:off x="815835" y="3996837"/>
            <a:ext cx="10054404" cy="79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Montserrat Regular"/>
                <a:cs typeface="Montserrat Regular"/>
              </a:rPr>
              <a:t>2. Solicitar un Application Id / Application Secret</a:t>
            </a:r>
          </a:p>
        </p:txBody>
      </p:sp>
    </p:spTree>
    <p:extLst>
      <p:ext uri="{BB962C8B-B14F-4D97-AF65-F5344CB8AC3E}">
        <p14:creationId xmlns:p14="http://schemas.microsoft.com/office/powerpoint/2010/main" val="361039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2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11423</TotalTime>
  <Words>615</Words>
  <Application>Microsoft Macintosh PowerPoint</Application>
  <PresentationFormat>Custom</PresentationFormat>
  <Paragraphs>244</Paragraphs>
  <Slides>35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Tema de Office</vt:lpstr>
      <vt:lpstr>PowerPoint Presentation</vt:lpstr>
      <vt:lpstr>Interbank Open Banking</vt:lpstr>
      <vt:lpstr>Definición</vt:lpstr>
      <vt:lpstr>Personas &amp; Tecnología</vt:lpstr>
      <vt:lpstr>Estrategia</vt:lpstr>
      <vt:lpstr>¿Qué deben esperar?</vt:lpstr>
      <vt:lpstr>APIs – Desarrollo</vt:lpstr>
      <vt:lpstr>Descripción General</vt:lpstr>
      <vt:lpstr>Primeros pasos</vt:lpstr>
      <vt:lpstr>Recomendaciones</vt:lpstr>
      <vt:lpstr>OAuth 2.0 - JWT</vt:lpstr>
      <vt:lpstr>OAuth 2.0 - Scope</vt:lpstr>
      <vt:lpstr>Authorization Code</vt:lpstr>
      <vt:lpstr>Authorization - Code</vt:lpstr>
      <vt:lpstr>Operación Sync / Async</vt:lpstr>
      <vt:lpstr>Status de operación</vt:lpstr>
      <vt:lpstr>Open Banking APIs</vt:lpstr>
      <vt:lpstr>Onboarding</vt:lpstr>
      <vt:lpstr>Security</vt:lpstr>
      <vt:lpstr>Information</vt:lpstr>
      <vt:lpstr>Bill Payments</vt:lpstr>
      <vt:lpstr>Transactions</vt:lpstr>
      <vt:lpstr>Postman</vt:lpstr>
      <vt:lpstr>Postman</vt:lpstr>
      <vt:lpstr>APIs – Data de Prueba</vt:lpstr>
      <vt:lpstr>Les presentamos a…</vt:lpstr>
      <vt:lpstr>Autenticación</vt:lpstr>
      <vt:lpstr>Escenario de KBA</vt:lpstr>
      <vt:lpstr>Escenario de Login</vt:lpstr>
      <vt:lpstr>¿Ahora qué puede hacer?</vt:lpstr>
      <vt:lpstr>Escenario de Transferencia</vt:lpstr>
      <vt:lpstr>Escenario de Recarga</vt:lpstr>
      <vt:lpstr>Escenario Consultar Deuda</vt:lpstr>
      <vt:lpstr>Escenario Pagar Recibo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Richter Elias, Natalia</dc:creator>
  <cp:lastModifiedBy>Natalia</cp:lastModifiedBy>
  <cp:revision>670</cp:revision>
  <dcterms:created xsi:type="dcterms:W3CDTF">2019-07-23T20:09:54Z</dcterms:created>
  <dcterms:modified xsi:type="dcterms:W3CDTF">2019-09-14T22:15:22Z</dcterms:modified>
</cp:coreProperties>
</file>